
<file path=[Content_Types].xml><?xml version="1.0" encoding="utf-8"?>
<Types xmlns="http://schemas.openxmlformats.org/package/2006/content-types">
  <Default Extension="bin" ContentType="image/unknown"/>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3"/>
  </p:notesMasterIdLst>
  <p:sldIdLst>
    <p:sldId id="256" r:id="rId2"/>
    <p:sldId id="257" r:id="rId3"/>
    <p:sldId id="258" r:id="rId4"/>
    <p:sldId id="259" r:id="rId5"/>
    <p:sldId id="260" r:id="rId6"/>
    <p:sldId id="261" r:id="rId7"/>
    <p:sldId id="263" r:id="rId8"/>
    <p:sldId id="266" r:id="rId9"/>
    <p:sldId id="265" r:id="rId10"/>
    <p:sldId id="264" r:id="rId11"/>
    <p:sldId id="267" r:id="rId12"/>
    <p:sldId id="268" r:id="rId13"/>
    <p:sldId id="269" r:id="rId14"/>
    <p:sldId id="270" r:id="rId15"/>
    <p:sldId id="271" r:id="rId16"/>
    <p:sldId id="272" r:id="rId17"/>
    <p:sldId id="273" r:id="rId18"/>
    <p:sldId id="274" r:id="rId19"/>
    <p:sldId id="275" r:id="rId20"/>
    <p:sldId id="298" r:id="rId21"/>
    <p:sldId id="276" r:id="rId22"/>
    <p:sldId id="277" r:id="rId23"/>
    <p:sldId id="278" r:id="rId24"/>
    <p:sldId id="279" r:id="rId25"/>
    <p:sldId id="282" r:id="rId26"/>
    <p:sldId id="296" r:id="rId27"/>
    <p:sldId id="283" r:id="rId28"/>
    <p:sldId id="284" r:id="rId29"/>
    <p:sldId id="297" r:id="rId30"/>
    <p:sldId id="285" r:id="rId31"/>
    <p:sldId id="286" r:id="rId32"/>
    <p:sldId id="287" r:id="rId33"/>
    <p:sldId id="288" r:id="rId34"/>
    <p:sldId id="289" r:id="rId35"/>
    <p:sldId id="290" r:id="rId36"/>
    <p:sldId id="291" r:id="rId37"/>
    <p:sldId id="294" r:id="rId38"/>
    <p:sldId id="292" r:id="rId39"/>
    <p:sldId id="295" r:id="rId40"/>
    <p:sldId id="293" r:id="rId41"/>
    <p:sldId id="281" r:id="rId42"/>
  </p:sldIdLst>
  <p:sldSz cx="9144000" cy="5143500" type="screen16x9"/>
  <p:notesSz cx="6858000" cy="9144000"/>
  <p:embeddedFontLst>
    <p:embeddedFont>
      <p:font typeface="Montserrat" panose="00000500000000000000" pitchFamily="2" charset="0"/>
      <p:regular r:id="rId44"/>
      <p:bold r:id="rId45"/>
      <p:italic r:id="rId46"/>
      <p:boldItalic r:id="rId47"/>
    </p:embeddedFont>
    <p:embeddedFont>
      <p:font typeface="Roboto" panose="02000000000000000000"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967" autoAdjust="0"/>
  </p:normalViewPr>
  <p:slideViewPr>
    <p:cSldViewPr snapToGrid="0">
      <p:cViewPr varScale="1">
        <p:scale>
          <a:sx n="108" d="100"/>
          <a:sy n="108" d="100"/>
        </p:scale>
        <p:origin x="730"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5ACE6B-9FFA-409A-8CAC-F44ECBC79F8C}" type="doc">
      <dgm:prSet loTypeId="urn:microsoft.com/office/officeart/2005/8/layout/process1" loCatId="process" qsTypeId="urn:microsoft.com/office/officeart/2005/8/quickstyle/simple1" qsCatId="simple" csTypeId="urn:microsoft.com/office/officeart/2005/8/colors/accent1_2" csCatId="accent1" phldr="1"/>
      <dgm:spPr/>
    </dgm:pt>
    <dgm:pt modelId="{CACE0A30-22BD-4028-8BA0-D4BEF9A43AEE}">
      <dgm:prSet phldrT="[Text]"/>
      <dgm:spPr/>
      <dgm:t>
        <a:bodyPr/>
        <a:lstStyle/>
        <a:p>
          <a:r>
            <a:rPr lang="en-IN" b="1" u="sng" dirty="0"/>
            <a:t>Data Cleaning</a:t>
          </a:r>
        </a:p>
      </dgm:t>
    </dgm:pt>
    <dgm:pt modelId="{FB5B8470-5E60-4DAF-9719-88AFD0C6AFF6}" type="parTrans" cxnId="{355B52EA-BE63-4B1F-8745-B8D99830D8E6}">
      <dgm:prSet/>
      <dgm:spPr/>
      <dgm:t>
        <a:bodyPr/>
        <a:lstStyle/>
        <a:p>
          <a:endParaRPr lang="en-IN"/>
        </a:p>
      </dgm:t>
    </dgm:pt>
    <dgm:pt modelId="{90009A34-82C4-49FE-8175-B7713F80E1B6}" type="sibTrans" cxnId="{355B52EA-BE63-4B1F-8745-B8D99830D8E6}">
      <dgm:prSet/>
      <dgm:spPr>
        <a:solidFill>
          <a:schemeClr val="tx1"/>
        </a:solidFill>
      </dgm:spPr>
      <dgm:t>
        <a:bodyPr/>
        <a:lstStyle/>
        <a:p>
          <a:endParaRPr lang="en-IN"/>
        </a:p>
      </dgm:t>
    </dgm:pt>
    <dgm:pt modelId="{5BAF52C3-9A03-435D-A5AB-91CDE22A91CD}">
      <dgm:prSet phldrT="[Text]"/>
      <dgm:spPr/>
      <dgm:t>
        <a:bodyPr/>
        <a:lstStyle/>
        <a:p>
          <a:r>
            <a:rPr lang="en-IN" b="1" u="sng" dirty="0"/>
            <a:t>Data Analysis</a:t>
          </a:r>
        </a:p>
      </dgm:t>
    </dgm:pt>
    <dgm:pt modelId="{3BDB322D-C140-496F-8A9C-A578B9A566C5}" type="parTrans" cxnId="{64AF600B-4E61-4842-9D20-F8988F9CD3D2}">
      <dgm:prSet/>
      <dgm:spPr/>
      <dgm:t>
        <a:bodyPr/>
        <a:lstStyle/>
        <a:p>
          <a:endParaRPr lang="en-IN"/>
        </a:p>
      </dgm:t>
    </dgm:pt>
    <dgm:pt modelId="{6376AD8A-F215-4B30-8FC1-D692C6BD8F99}" type="sibTrans" cxnId="{64AF600B-4E61-4842-9D20-F8988F9CD3D2}">
      <dgm:prSet/>
      <dgm:spPr>
        <a:solidFill>
          <a:schemeClr val="tx1"/>
        </a:solidFill>
      </dgm:spPr>
      <dgm:t>
        <a:bodyPr/>
        <a:lstStyle/>
        <a:p>
          <a:endParaRPr lang="en-IN"/>
        </a:p>
      </dgm:t>
    </dgm:pt>
    <dgm:pt modelId="{BDE1AE81-3B44-4D8E-A6C6-128DCD1EFACE}">
      <dgm:prSet phldrT="[Text]"/>
      <dgm:spPr/>
      <dgm:t>
        <a:bodyPr/>
        <a:lstStyle/>
        <a:p>
          <a:r>
            <a:rPr lang="en-IN" b="1" u="sng" dirty="0"/>
            <a:t>Model Training</a:t>
          </a:r>
        </a:p>
      </dgm:t>
    </dgm:pt>
    <dgm:pt modelId="{10C60C1D-6CB5-4B52-9A23-CC5C13957DAD}" type="parTrans" cxnId="{C1D6CE90-14B5-4312-B9F9-3693499D46DB}">
      <dgm:prSet/>
      <dgm:spPr/>
      <dgm:t>
        <a:bodyPr/>
        <a:lstStyle/>
        <a:p>
          <a:endParaRPr lang="en-IN"/>
        </a:p>
      </dgm:t>
    </dgm:pt>
    <dgm:pt modelId="{9010724E-909C-49F5-A2B4-09E180130713}" type="sibTrans" cxnId="{C1D6CE90-14B5-4312-B9F9-3693499D46DB}">
      <dgm:prSet/>
      <dgm:spPr/>
      <dgm:t>
        <a:bodyPr/>
        <a:lstStyle/>
        <a:p>
          <a:endParaRPr lang="en-IN"/>
        </a:p>
      </dgm:t>
    </dgm:pt>
    <dgm:pt modelId="{2C8F60BE-728B-4DAA-B1BA-84C0330CFD25}" type="pres">
      <dgm:prSet presAssocID="{CE5ACE6B-9FFA-409A-8CAC-F44ECBC79F8C}" presName="Name0" presStyleCnt="0">
        <dgm:presLayoutVars>
          <dgm:dir/>
          <dgm:resizeHandles val="exact"/>
        </dgm:presLayoutVars>
      </dgm:prSet>
      <dgm:spPr/>
    </dgm:pt>
    <dgm:pt modelId="{AEFC19E6-63B8-40BF-9D80-5AED55BE2F33}" type="pres">
      <dgm:prSet presAssocID="{CACE0A30-22BD-4028-8BA0-D4BEF9A43AEE}" presName="node" presStyleLbl="node1" presStyleIdx="0" presStyleCnt="3" custScaleX="118107" custLinFactX="-69697" custLinFactNeighborX="-100000" custLinFactNeighborY="6649">
        <dgm:presLayoutVars>
          <dgm:bulletEnabled val="1"/>
        </dgm:presLayoutVars>
      </dgm:prSet>
      <dgm:spPr/>
    </dgm:pt>
    <dgm:pt modelId="{CB60AFF6-B124-496E-A91C-B82F826A8CC1}" type="pres">
      <dgm:prSet presAssocID="{90009A34-82C4-49FE-8175-B7713F80E1B6}" presName="sibTrans" presStyleLbl="sibTrans2D1" presStyleIdx="0" presStyleCnt="2"/>
      <dgm:spPr/>
    </dgm:pt>
    <dgm:pt modelId="{B986049C-2DE3-43D3-BA93-FBEC0D5E328D}" type="pres">
      <dgm:prSet presAssocID="{90009A34-82C4-49FE-8175-B7713F80E1B6}" presName="connectorText" presStyleLbl="sibTrans2D1" presStyleIdx="0" presStyleCnt="2"/>
      <dgm:spPr/>
    </dgm:pt>
    <dgm:pt modelId="{05BC58C1-433A-485A-90F3-711488E06934}" type="pres">
      <dgm:prSet presAssocID="{5BAF52C3-9A03-435D-A5AB-91CDE22A91CD}" presName="node" presStyleLbl="node1" presStyleIdx="1" presStyleCnt="3" custScaleX="122244">
        <dgm:presLayoutVars>
          <dgm:bulletEnabled val="1"/>
        </dgm:presLayoutVars>
      </dgm:prSet>
      <dgm:spPr/>
    </dgm:pt>
    <dgm:pt modelId="{B07392FC-4DC5-4AC1-B5B5-1B514756AEE3}" type="pres">
      <dgm:prSet presAssocID="{6376AD8A-F215-4B30-8FC1-D692C6BD8F99}" presName="sibTrans" presStyleLbl="sibTrans2D1" presStyleIdx="1" presStyleCnt="2"/>
      <dgm:spPr/>
    </dgm:pt>
    <dgm:pt modelId="{2AE3564C-886A-48DE-BC0A-F01B76557170}" type="pres">
      <dgm:prSet presAssocID="{6376AD8A-F215-4B30-8FC1-D692C6BD8F99}" presName="connectorText" presStyleLbl="sibTrans2D1" presStyleIdx="1" presStyleCnt="2"/>
      <dgm:spPr/>
    </dgm:pt>
    <dgm:pt modelId="{BBA99B38-946D-445E-BC04-54500DC14902}" type="pres">
      <dgm:prSet presAssocID="{BDE1AE81-3B44-4D8E-A6C6-128DCD1EFACE}" presName="node" presStyleLbl="node1" presStyleIdx="2" presStyleCnt="3" custLinFactNeighborX="7063" custLinFactNeighborY="-9526">
        <dgm:presLayoutVars>
          <dgm:bulletEnabled val="1"/>
        </dgm:presLayoutVars>
      </dgm:prSet>
      <dgm:spPr/>
    </dgm:pt>
  </dgm:ptLst>
  <dgm:cxnLst>
    <dgm:cxn modelId="{64AF600B-4E61-4842-9D20-F8988F9CD3D2}" srcId="{CE5ACE6B-9FFA-409A-8CAC-F44ECBC79F8C}" destId="{5BAF52C3-9A03-435D-A5AB-91CDE22A91CD}" srcOrd="1" destOrd="0" parTransId="{3BDB322D-C140-496F-8A9C-A578B9A566C5}" sibTransId="{6376AD8A-F215-4B30-8FC1-D692C6BD8F99}"/>
    <dgm:cxn modelId="{100E3B1B-8605-4C9E-9488-7AC80CAEC2B1}" type="presOf" srcId="{90009A34-82C4-49FE-8175-B7713F80E1B6}" destId="{CB60AFF6-B124-496E-A91C-B82F826A8CC1}" srcOrd="0" destOrd="0" presId="urn:microsoft.com/office/officeart/2005/8/layout/process1"/>
    <dgm:cxn modelId="{D5D7FD29-A324-46F8-AC98-43158034E431}" type="presOf" srcId="{CACE0A30-22BD-4028-8BA0-D4BEF9A43AEE}" destId="{AEFC19E6-63B8-40BF-9D80-5AED55BE2F33}" srcOrd="0" destOrd="0" presId="urn:microsoft.com/office/officeart/2005/8/layout/process1"/>
    <dgm:cxn modelId="{CAF9F447-6641-4934-B815-EF554ABBEAD3}" type="presOf" srcId="{90009A34-82C4-49FE-8175-B7713F80E1B6}" destId="{B986049C-2DE3-43D3-BA93-FBEC0D5E328D}" srcOrd="1" destOrd="0" presId="urn:microsoft.com/office/officeart/2005/8/layout/process1"/>
    <dgm:cxn modelId="{B6875D49-2CFE-441F-8D4A-ACE090336EC6}" type="presOf" srcId="{6376AD8A-F215-4B30-8FC1-D692C6BD8F99}" destId="{2AE3564C-886A-48DE-BC0A-F01B76557170}" srcOrd="1" destOrd="0" presId="urn:microsoft.com/office/officeart/2005/8/layout/process1"/>
    <dgm:cxn modelId="{51685172-E6A7-4A6A-BDCB-A72BCB62A1D8}" type="presOf" srcId="{5BAF52C3-9A03-435D-A5AB-91CDE22A91CD}" destId="{05BC58C1-433A-485A-90F3-711488E06934}" srcOrd="0" destOrd="0" presId="urn:microsoft.com/office/officeart/2005/8/layout/process1"/>
    <dgm:cxn modelId="{26BAC352-96CC-4AD6-ABB0-E34A37574329}" type="presOf" srcId="{6376AD8A-F215-4B30-8FC1-D692C6BD8F99}" destId="{B07392FC-4DC5-4AC1-B5B5-1B514756AEE3}" srcOrd="0" destOrd="0" presId="urn:microsoft.com/office/officeart/2005/8/layout/process1"/>
    <dgm:cxn modelId="{0A4D6D59-4140-4A84-823E-BBEAE79087CA}" type="presOf" srcId="{CE5ACE6B-9FFA-409A-8CAC-F44ECBC79F8C}" destId="{2C8F60BE-728B-4DAA-B1BA-84C0330CFD25}" srcOrd="0" destOrd="0" presId="urn:microsoft.com/office/officeart/2005/8/layout/process1"/>
    <dgm:cxn modelId="{C1D6CE90-14B5-4312-B9F9-3693499D46DB}" srcId="{CE5ACE6B-9FFA-409A-8CAC-F44ECBC79F8C}" destId="{BDE1AE81-3B44-4D8E-A6C6-128DCD1EFACE}" srcOrd="2" destOrd="0" parTransId="{10C60C1D-6CB5-4B52-9A23-CC5C13957DAD}" sibTransId="{9010724E-909C-49F5-A2B4-09E180130713}"/>
    <dgm:cxn modelId="{65769695-60A4-458D-960F-301A729910DB}" type="presOf" srcId="{BDE1AE81-3B44-4D8E-A6C6-128DCD1EFACE}" destId="{BBA99B38-946D-445E-BC04-54500DC14902}" srcOrd="0" destOrd="0" presId="urn:microsoft.com/office/officeart/2005/8/layout/process1"/>
    <dgm:cxn modelId="{355B52EA-BE63-4B1F-8745-B8D99830D8E6}" srcId="{CE5ACE6B-9FFA-409A-8CAC-F44ECBC79F8C}" destId="{CACE0A30-22BD-4028-8BA0-D4BEF9A43AEE}" srcOrd="0" destOrd="0" parTransId="{FB5B8470-5E60-4DAF-9719-88AFD0C6AFF6}" sibTransId="{90009A34-82C4-49FE-8175-B7713F80E1B6}"/>
    <dgm:cxn modelId="{EFDC4786-23FD-4F76-9DD0-BC4B0FB9674A}" type="presParOf" srcId="{2C8F60BE-728B-4DAA-B1BA-84C0330CFD25}" destId="{AEFC19E6-63B8-40BF-9D80-5AED55BE2F33}" srcOrd="0" destOrd="0" presId="urn:microsoft.com/office/officeart/2005/8/layout/process1"/>
    <dgm:cxn modelId="{E32E738C-5C46-4AC5-A684-0B12A56A325D}" type="presParOf" srcId="{2C8F60BE-728B-4DAA-B1BA-84C0330CFD25}" destId="{CB60AFF6-B124-496E-A91C-B82F826A8CC1}" srcOrd="1" destOrd="0" presId="urn:microsoft.com/office/officeart/2005/8/layout/process1"/>
    <dgm:cxn modelId="{A333D635-2C32-477A-A7F4-E2F3743662F7}" type="presParOf" srcId="{CB60AFF6-B124-496E-A91C-B82F826A8CC1}" destId="{B986049C-2DE3-43D3-BA93-FBEC0D5E328D}" srcOrd="0" destOrd="0" presId="urn:microsoft.com/office/officeart/2005/8/layout/process1"/>
    <dgm:cxn modelId="{67B5F188-B3CC-44C3-A5E7-734AE2FEC427}" type="presParOf" srcId="{2C8F60BE-728B-4DAA-B1BA-84C0330CFD25}" destId="{05BC58C1-433A-485A-90F3-711488E06934}" srcOrd="2" destOrd="0" presId="urn:microsoft.com/office/officeart/2005/8/layout/process1"/>
    <dgm:cxn modelId="{EC156C8C-9370-4B79-95EF-82D28461C0F8}" type="presParOf" srcId="{2C8F60BE-728B-4DAA-B1BA-84C0330CFD25}" destId="{B07392FC-4DC5-4AC1-B5B5-1B514756AEE3}" srcOrd="3" destOrd="0" presId="urn:microsoft.com/office/officeart/2005/8/layout/process1"/>
    <dgm:cxn modelId="{EA03ECE6-7AE2-4A6B-8B38-631EF4812A78}" type="presParOf" srcId="{B07392FC-4DC5-4AC1-B5B5-1B514756AEE3}" destId="{2AE3564C-886A-48DE-BC0A-F01B76557170}" srcOrd="0" destOrd="0" presId="urn:microsoft.com/office/officeart/2005/8/layout/process1"/>
    <dgm:cxn modelId="{CB427D3D-25D9-4F2C-9741-81F164F57F69}" type="presParOf" srcId="{2C8F60BE-728B-4DAA-B1BA-84C0330CFD25}" destId="{BBA99B38-946D-445E-BC04-54500DC14902}"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FC19E6-63B8-40BF-9D80-5AED55BE2F33}">
      <dsp:nvSpPr>
        <dsp:cNvPr id="0" name=""/>
        <dsp:cNvSpPr/>
      </dsp:nvSpPr>
      <dsp:spPr>
        <a:xfrm>
          <a:off x="0" y="0"/>
          <a:ext cx="2340052" cy="52455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b="1" u="sng" kern="1200" dirty="0"/>
            <a:t>Data Cleaning</a:t>
          </a:r>
        </a:p>
      </dsp:txBody>
      <dsp:txXfrm>
        <a:off x="15364" y="15364"/>
        <a:ext cx="2309324" cy="493824"/>
      </dsp:txXfrm>
    </dsp:sp>
    <dsp:sp modelId="{CB60AFF6-B124-496E-A91C-B82F826A8CC1}">
      <dsp:nvSpPr>
        <dsp:cNvPr id="0" name=""/>
        <dsp:cNvSpPr/>
      </dsp:nvSpPr>
      <dsp:spPr>
        <a:xfrm>
          <a:off x="2538635" y="16594"/>
          <a:ext cx="420995" cy="491362"/>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kern="1200"/>
        </a:p>
      </dsp:txBody>
      <dsp:txXfrm>
        <a:off x="2538635" y="114866"/>
        <a:ext cx="294697" cy="294818"/>
      </dsp:txXfrm>
    </dsp:sp>
    <dsp:sp modelId="{05BC58C1-433A-485A-90F3-711488E06934}">
      <dsp:nvSpPr>
        <dsp:cNvPr id="0" name=""/>
        <dsp:cNvSpPr/>
      </dsp:nvSpPr>
      <dsp:spPr>
        <a:xfrm>
          <a:off x="3134383" y="0"/>
          <a:ext cx="2422018" cy="52455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b="1" u="sng" kern="1200" dirty="0"/>
            <a:t>Data Analysis</a:t>
          </a:r>
        </a:p>
      </dsp:txBody>
      <dsp:txXfrm>
        <a:off x="3149747" y="15364"/>
        <a:ext cx="2391290" cy="493824"/>
      </dsp:txXfrm>
    </dsp:sp>
    <dsp:sp modelId="{B07392FC-4DC5-4AC1-B5B5-1B514756AEE3}">
      <dsp:nvSpPr>
        <dsp:cNvPr id="0" name=""/>
        <dsp:cNvSpPr/>
      </dsp:nvSpPr>
      <dsp:spPr>
        <a:xfrm>
          <a:off x="5754985" y="16594"/>
          <a:ext cx="420995" cy="491362"/>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kern="1200"/>
        </a:p>
      </dsp:txBody>
      <dsp:txXfrm>
        <a:off x="5754985" y="114866"/>
        <a:ext cx="294697" cy="294818"/>
      </dsp:txXfrm>
    </dsp:sp>
    <dsp:sp modelId="{BBA99B38-946D-445E-BC04-54500DC14902}">
      <dsp:nvSpPr>
        <dsp:cNvPr id="0" name=""/>
        <dsp:cNvSpPr/>
      </dsp:nvSpPr>
      <dsp:spPr>
        <a:xfrm>
          <a:off x="6350734" y="0"/>
          <a:ext cx="1981298" cy="52455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b="1" u="sng" kern="1200" dirty="0"/>
            <a:t>Model Training</a:t>
          </a:r>
        </a:p>
      </dsp:txBody>
      <dsp:txXfrm>
        <a:off x="6366098" y="15364"/>
        <a:ext cx="1950570" cy="49382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47833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660120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4245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741000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470448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83422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786864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270670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10133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46075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410808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5696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256925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971326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995617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830365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76240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453210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33946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07110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045445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598200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32005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478040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866256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467694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19489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937388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399470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861421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54195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522783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225185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453735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05751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28636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93344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28287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87305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1"/>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3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3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3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6.bin"/><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f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315750" y="509500"/>
            <a:ext cx="8512500" cy="407749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GB" sz="4200" b="1" dirty="0">
                <a:solidFill>
                  <a:srgbClr val="CC0000"/>
                </a:solidFill>
                <a:latin typeface="Montserrat"/>
                <a:ea typeface="Montserrat"/>
                <a:cs typeface="Montserrat"/>
                <a:sym typeface="Montserrat"/>
              </a:rPr>
              <a:t>          Capstone Project-4</a:t>
            </a:r>
            <a:endParaRPr sz="4200" b="1" dirty="0">
              <a:solidFill>
                <a:srgbClr val="CC0000"/>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r>
              <a:rPr lang="en-IN" sz="3600" b="1" dirty="0">
                <a:solidFill>
                  <a:schemeClr val="lt1"/>
                </a:solidFill>
                <a:latin typeface="Montserrat"/>
                <a:ea typeface="Montserrat"/>
                <a:cs typeface="Montserrat"/>
                <a:sym typeface="Montserrat"/>
              </a:rPr>
              <a:t> Online Retail Customer Segmentation</a:t>
            </a:r>
            <a:br>
              <a:rPr lang="en-IN" sz="3600" b="1" dirty="0">
                <a:solidFill>
                  <a:schemeClr val="lt1"/>
                </a:solidFill>
                <a:latin typeface="Montserrat"/>
                <a:ea typeface="Montserrat"/>
                <a:cs typeface="Montserrat"/>
                <a:sym typeface="Montserrat"/>
              </a:rPr>
            </a:br>
            <a:br>
              <a:rPr lang="en-IN" sz="3600" b="1" dirty="0">
                <a:solidFill>
                  <a:schemeClr val="lt1"/>
                </a:solidFill>
                <a:latin typeface="Montserrat"/>
                <a:ea typeface="Montserrat"/>
                <a:cs typeface="Montserrat"/>
                <a:sym typeface="Montserrat"/>
              </a:rPr>
            </a:br>
            <a:r>
              <a:rPr lang="en-IN" sz="2400" b="1" dirty="0">
                <a:solidFill>
                  <a:schemeClr val="lt1"/>
                </a:solidFill>
                <a:latin typeface="Montserrat"/>
                <a:ea typeface="Montserrat"/>
                <a:cs typeface="Montserrat"/>
                <a:sym typeface="Montserrat"/>
              </a:rPr>
              <a:t>Submitted by:-</a:t>
            </a:r>
            <a:br>
              <a:rPr lang="en-IN" sz="3600" b="1" dirty="0">
                <a:solidFill>
                  <a:schemeClr val="lt1"/>
                </a:solidFill>
                <a:latin typeface="Montserrat"/>
                <a:ea typeface="Montserrat"/>
                <a:cs typeface="Montserrat"/>
                <a:sym typeface="Montserrat"/>
              </a:rPr>
            </a:br>
            <a:r>
              <a:rPr lang="en-IN" sz="1800" b="1" dirty="0">
                <a:solidFill>
                  <a:srgbClr val="C00000"/>
                </a:solidFill>
                <a:latin typeface="Montserrat"/>
                <a:ea typeface="Montserrat"/>
                <a:cs typeface="Montserrat"/>
                <a:sym typeface="Montserrat"/>
              </a:rPr>
              <a:t>Rinkesh Das</a:t>
            </a:r>
            <a:br>
              <a:rPr lang="en-IN" sz="1800" b="1" dirty="0">
                <a:solidFill>
                  <a:srgbClr val="C00000"/>
                </a:solidFill>
                <a:latin typeface="Montserrat"/>
                <a:ea typeface="Montserrat"/>
                <a:cs typeface="Montserrat"/>
                <a:sym typeface="Montserrat"/>
              </a:rPr>
            </a:br>
            <a:r>
              <a:rPr lang="en-IN" sz="1800" b="1" dirty="0">
                <a:solidFill>
                  <a:srgbClr val="C00000"/>
                </a:solidFill>
                <a:latin typeface="Montserrat"/>
                <a:ea typeface="Montserrat"/>
                <a:cs typeface="Montserrat"/>
                <a:sym typeface="Montserrat"/>
              </a:rPr>
              <a:t>Data Science Trainee, </a:t>
            </a:r>
            <a:r>
              <a:rPr lang="en-IN" sz="1800" b="1" dirty="0" err="1">
                <a:solidFill>
                  <a:srgbClr val="C00000"/>
                </a:solidFill>
                <a:latin typeface="Montserrat"/>
                <a:ea typeface="Montserrat"/>
                <a:cs typeface="Montserrat"/>
                <a:sym typeface="Montserrat"/>
              </a:rPr>
              <a:t>Almabetter</a:t>
            </a:r>
            <a:br>
              <a:rPr lang="en-IN" sz="3600" b="1" dirty="0">
                <a:solidFill>
                  <a:srgbClr val="C00000"/>
                </a:solidFill>
                <a:latin typeface="Montserrat"/>
                <a:ea typeface="Montserrat"/>
                <a:cs typeface="Montserrat"/>
                <a:sym typeface="Montserrat"/>
              </a:rPr>
            </a:br>
            <a:r>
              <a:rPr lang="en-IN" sz="3600" b="1" dirty="0">
                <a:solidFill>
                  <a:srgbClr val="C00000"/>
                </a:solidFill>
                <a:latin typeface="Montserrat"/>
                <a:ea typeface="Montserrat"/>
                <a:cs typeface="Montserrat"/>
                <a:sym typeface="Montserrat"/>
              </a:rPr>
              <a:t>Cohort </a:t>
            </a:r>
            <a:r>
              <a:rPr lang="en-IN" sz="3600" b="1" dirty="0" err="1">
                <a:solidFill>
                  <a:srgbClr val="C00000"/>
                </a:solidFill>
                <a:latin typeface="Montserrat"/>
                <a:ea typeface="Montserrat"/>
                <a:cs typeface="Montserrat"/>
                <a:sym typeface="Montserrat"/>
              </a:rPr>
              <a:t>Kaimur</a:t>
            </a:r>
            <a:endParaRPr sz="3600" b="1" dirty="0">
              <a:solidFill>
                <a:srgbClr val="C00000"/>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Exploratory Data Analysis (EDA)</a:t>
            </a:r>
            <a:endParaRPr sz="3200" b="1" u="sng" dirty="0">
              <a:solidFill>
                <a:srgbClr val="C00000"/>
              </a:solidFill>
              <a:latin typeface="+mn-lt"/>
              <a:ea typeface="Montserrat"/>
              <a:cs typeface="Montserrat"/>
              <a:sym typeface="Montserrat"/>
            </a:endParaRPr>
          </a:p>
        </p:txBody>
      </p:sp>
      <p:sp>
        <p:nvSpPr>
          <p:cNvPr id="2" name="Text Placeholder 1">
            <a:extLst>
              <a:ext uri="{FF2B5EF4-FFF2-40B4-BE49-F238E27FC236}">
                <a16:creationId xmlns:a16="http://schemas.microsoft.com/office/drawing/2014/main" id="{747FF548-C7D1-4219-B147-06AE2F2D42FD}"/>
              </a:ext>
            </a:extLst>
          </p:cNvPr>
          <p:cNvSpPr>
            <a:spLocks noGrp="1"/>
          </p:cNvSpPr>
          <p:nvPr>
            <p:ph type="body" idx="1"/>
          </p:nvPr>
        </p:nvSpPr>
        <p:spPr>
          <a:xfrm>
            <a:off x="311700" y="1152475"/>
            <a:ext cx="8520600" cy="3837804"/>
          </a:xfrm>
        </p:spPr>
        <p:txBody>
          <a:bodyPr/>
          <a:lstStyle/>
          <a:p>
            <a:pPr>
              <a:buClr>
                <a:schemeClr val="bg2">
                  <a:lumMod val="10000"/>
                </a:schemeClr>
              </a:buClr>
              <a:buFont typeface="Arial" panose="020B0604020202020204" pitchFamily="34" charset="0"/>
              <a:buChar char="•"/>
            </a:pPr>
            <a:r>
              <a:rPr lang="en-US" sz="1600" dirty="0">
                <a:solidFill>
                  <a:schemeClr val="bg2">
                    <a:lumMod val="10000"/>
                  </a:schemeClr>
                </a:solidFill>
              </a:rPr>
              <a:t>It is observed that </a:t>
            </a:r>
            <a:r>
              <a:rPr lang="en-US" sz="1600" b="0" i="0" dirty="0">
                <a:solidFill>
                  <a:schemeClr val="bg2">
                    <a:lumMod val="10000"/>
                  </a:schemeClr>
                </a:solidFill>
                <a:effectLst/>
                <a:latin typeface="Roboto" panose="020B0604020202020204" pitchFamily="2" charset="0"/>
              </a:rPr>
              <a:t>White Hanging Heart T-Light Holder is the most frequently ordered product.</a:t>
            </a:r>
            <a:endParaRPr lang="en-IN" sz="1600" dirty="0">
              <a:solidFill>
                <a:schemeClr val="bg2">
                  <a:lumMod val="10000"/>
                </a:schemeClr>
              </a:solidFill>
            </a:endParaRPr>
          </a:p>
        </p:txBody>
      </p:sp>
      <p:pic>
        <p:nvPicPr>
          <p:cNvPr id="4" name="Picture 3">
            <a:extLst>
              <a:ext uri="{FF2B5EF4-FFF2-40B4-BE49-F238E27FC236}">
                <a16:creationId xmlns:a16="http://schemas.microsoft.com/office/drawing/2014/main" id="{AF112998-6473-40A6-9A9D-37F096154121}"/>
              </a:ext>
            </a:extLst>
          </p:cNvPr>
          <p:cNvPicPr>
            <a:picLocks noChangeAspect="1"/>
          </p:cNvPicPr>
          <p:nvPr/>
        </p:nvPicPr>
        <p:blipFill>
          <a:blip r:embed="rId3"/>
          <a:stretch>
            <a:fillRect/>
          </a:stretch>
        </p:blipFill>
        <p:spPr>
          <a:xfrm>
            <a:off x="311699" y="2149482"/>
            <a:ext cx="8577467" cy="2840797"/>
          </a:xfrm>
          <a:prstGeom prst="rect">
            <a:avLst/>
          </a:prstGeom>
          <a:effectLst>
            <a:outerShdw blurRad="190500" dist="50800" dir="5400000" algn="ctr" rotWithShape="0">
              <a:srgbClr val="000000">
                <a:alpha val="64000"/>
              </a:srgbClr>
            </a:outerShdw>
          </a:effectLst>
        </p:spPr>
      </p:pic>
    </p:spTree>
    <p:extLst>
      <p:ext uri="{BB962C8B-B14F-4D97-AF65-F5344CB8AC3E}">
        <p14:creationId xmlns:p14="http://schemas.microsoft.com/office/powerpoint/2010/main" val="4096346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Exploratory Data Analysis (EDA)</a:t>
            </a:r>
            <a:endParaRPr sz="3200" b="1" u="sng" dirty="0">
              <a:solidFill>
                <a:srgbClr val="C00000"/>
              </a:solidFill>
              <a:latin typeface="+mn-lt"/>
              <a:ea typeface="Montserrat"/>
              <a:cs typeface="Montserrat"/>
              <a:sym typeface="Montserrat"/>
            </a:endParaRPr>
          </a:p>
        </p:txBody>
      </p:sp>
      <p:sp>
        <p:nvSpPr>
          <p:cNvPr id="2" name="Text Placeholder 1">
            <a:extLst>
              <a:ext uri="{FF2B5EF4-FFF2-40B4-BE49-F238E27FC236}">
                <a16:creationId xmlns:a16="http://schemas.microsoft.com/office/drawing/2014/main" id="{747FF548-C7D1-4219-B147-06AE2F2D42FD}"/>
              </a:ext>
            </a:extLst>
          </p:cNvPr>
          <p:cNvSpPr>
            <a:spLocks noGrp="1"/>
          </p:cNvSpPr>
          <p:nvPr>
            <p:ph type="body" idx="1"/>
          </p:nvPr>
        </p:nvSpPr>
        <p:spPr>
          <a:xfrm>
            <a:off x="311700" y="1152475"/>
            <a:ext cx="8520600" cy="3837804"/>
          </a:xfrm>
        </p:spPr>
        <p:txBody>
          <a:bodyPr/>
          <a:lstStyle/>
          <a:p>
            <a:pPr>
              <a:buClr>
                <a:schemeClr val="bg2">
                  <a:lumMod val="10000"/>
                </a:schemeClr>
              </a:buClr>
              <a:buFont typeface="Arial" panose="020B0604020202020204" pitchFamily="34" charset="0"/>
              <a:buChar char="•"/>
            </a:pPr>
            <a:r>
              <a:rPr lang="en-US" sz="1600" dirty="0">
                <a:solidFill>
                  <a:schemeClr val="bg2">
                    <a:lumMod val="10000"/>
                  </a:schemeClr>
                </a:solidFill>
              </a:rPr>
              <a:t>It is observed that </a:t>
            </a:r>
            <a:r>
              <a:rPr lang="en-US" sz="1600" b="0" i="0" dirty="0">
                <a:solidFill>
                  <a:schemeClr val="bg2">
                    <a:lumMod val="10000"/>
                  </a:schemeClr>
                </a:solidFill>
                <a:effectLst/>
                <a:latin typeface="Roboto" panose="020B0604020202020204" pitchFamily="2" charset="0"/>
              </a:rPr>
              <a:t>World War 2 Gliders asst designs is the product sold in the highest quantity.</a:t>
            </a:r>
            <a:endParaRPr lang="en-IN" sz="1600" dirty="0">
              <a:solidFill>
                <a:schemeClr val="bg2">
                  <a:lumMod val="10000"/>
                </a:schemeClr>
              </a:solidFill>
            </a:endParaRPr>
          </a:p>
        </p:txBody>
      </p:sp>
      <p:pic>
        <p:nvPicPr>
          <p:cNvPr id="7" name="Picture 6">
            <a:extLst>
              <a:ext uri="{FF2B5EF4-FFF2-40B4-BE49-F238E27FC236}">
                <a16:creationId xmlns:a16="http://schemas.microsoft.com/office/drawing/2014/main" id="{47FDC341-69BD-44F2-8EEC-48DB907CAFD5}"/>
              </a:ext>
            </a:extLst>
          </p:cNvPr>
          <p:cNvPicPr>
            <a:picLocks noChangeAspect="1"/>
          </p:cNvPicPr>
          <p:nvPr/>
        </p:nvPicPr>
        <p:blipFill>
          <a:blip r:embed="rId3"/>
          <a:stretch>
            <a:fillRect/>
          </a:stretch>
        </p:blipFill>
        <p:spPr>
          <a:xfrm>
            <a:off x="311700" y="1963712"/>
            <a:ext cx="8390090" cy="3026567"/>
          </a:xfrm>
          <a:prstGeom prst="rect">
            <a:avLst/>
          </a:prstGeom>
          <a:effectLst>
            <a:outerShdw blurRad="279400" dist="50800" dir="5400000" algn="ctr" rotWithShape="0">
              <a:srgbClr val="000000">
                <a:alpha val="72000"/>
              </a:srgbClr>
            </a:outerShdw>
          </a:effectLst>
        </p:spPr>
      </p:pic>
    </p:spTree>
    <p:extLst>
      <p:ext uri="{BB962C8B-B14F-4D97-AF65-F5344CB8AC3E}">
        <p14:creationId xmlns:p14="http://schemas.microsoft.com/office/powerpoint/2010/main" val="3984607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Exploratory Data Analysis (EDA)</a:t>
            </a:r>
            <a:endParaRPr sz="3200" b="1" u="sng" dirty="0">
              <a:solidFill>
                <a:srgbClr val="C00000"/>
              </a:solidFill>
              <a:latin typeface="+mn-lt"/>
              <a:ea typeface="Montserrat"/>
              <a:cs typeface="Montserrat"/>
              <a:sym typeface="Montserrat"/>
            </a:endParaRPr>
          </a:p>
        </p:txBody>
      </p:sp>
      <p:sp>
        <p:nvSpPr>
          <p:cNvPr id="2" name="Text Placeholder 1">
            <a:extLst>
              <a:ext uri="{FF2B5EF4-FFF2-40B4-BE49-F238E27FC236}">
                <a16:creationId xmlns:a16="http://schemas.microsoft.com/office/drawing/2014/main" id="{747FF548-C7D1-4219-B147-06AE2F2D42FD}"/>
              </a:ext>
            </a:extLst>
          </p:cNvPr>
          <p:cNvSpPr>
            <a:spLocks noGrp="1"/>
          </p:cNvSpPr>
          <p:nvPr>
            <p:ph type="body" idx="1"/>
          </p:nvPr>
        </p:nvSpPr>
        <p:spPr>
          <a:xfrm>
            <a:off x="311700" y="1152475"/>
            <a:ext cx="8520600" cy="3837804"/>
          </a:xfrm>
        </p:spPr>
        <p:txBody>
          <a:bodyPr/>
          <a:lstStyle/>
          <a:p>
            <a:pPr>
              <a:buClr>
                <a:schemeClr val="bg2">
                  <a:lumMod val="10000"/>
                </a:schemeClr>
              </a:buClr>
              <a:buFont typeface="Arial" panose="020B0604020202020204" pitchFamily="34" charset="0"/>
              <a:buChar char="•"/>
            </a:pPr>
            <a:r>
              <a:rPr lang="en-US" sz="1600" b="0" i="0" dirty="0">
                <a:solidFill>
                  <a:schemeClr val="bg2">
                    <a:lumMod val="10000"/>
                  </a:schemeClr>
                </a:solidFill>
                <a:effectLst/>
                <a:latin typeface="Roboto" panose="020B0604020202020204" pitchFamily="2" charset="0"/>
              </a:rPr>
              <a:t>It is observed that Dotcom Postage is the most expensive product.</a:t>
            </a:r>
          </a:p>
          <a:p>
            <a:pPr>
              <a:buClr>
                <a:schemeClr val="bg2">
                  <a:lumMod val="10000"/>
                </a:schemeClr>
              </a:buClr>
              <a:buFont typeface="Arial" panose="020B0604020202020204" pitchFamily="34" charset="0"/>
              <a:buChar char="•"/>
            </a:pPr>
            <a:r>
              <a:rPr lang="en-US" sz="1600" b="0" i="0" dirty="0">
                <a:solidFill>
                  <a:schemeClr val="bg2">
                    <a:lumMod val="10000"/>
                  </a:schemeClr>
                </a:solidFill>
                <a:effectLst/>
                <a:latin typeface="Roboto" panose="020B0604020202020204" pitchFamily="2" charset="0"/>
              </a:rPr>
              <a:t>Pads to match all cushions and pop art wooden pencils asst are the most inexpensive product.</a:t>
            </a:r>
            <a:endParaRPr lang="en-IN" sz="1600" dirty="0">
              <a:solidFill>
                <a:schemeClr val="bg2">
                  <a:lumMod val="10000"/>
                </a:schemeClr>
              </a:solidFill>
            </a:endParaRPr>
          </a:p>
        </p:txBody>
      </p:sp>
      <p:pic>
        <p:nvPicPr>
          <p:cNvPr id="4" name="Picture 3">
            <a:extLst>
              <a:ext uri="{FF2B5EF4-FFF2-40B4-BE49-F238E27FC236}">
                <a16:creationId xmlns:a16="http://schemas.microsoft.com/office/drawing/2014/main" id="{B6D88649-2D23-4265-BB8E-8610A1DEF992}"/>
              </a:ext>
            </a:extLst>
          </p:cNvPr>
          <p:cNvPicPr>
            <a:picLocks noChangeAspect="1"/>
          </p:cNvPicPr>
          <p:nvPr/>
        </p:nvPicPr>
        <p:blipFill>
          <a:blip r:embed="rId3"/>
          <a:stretch>
            <a:fillRect/>
          </a:stretch>
        </p:blipFill>
        <p:spPr>
          <a:xfrm>
            <a:off x="4646951" y="2139259"/>
            <a:ext cx="4185349" cy="2861704"/>
          </a:xfrm>
          <a:prstGeom prst="rect">
            <a:avLst/>
          </a:prstGeom>
          <a:effectLst>
            <a:outerShdw blurRad="254000" dist="50800" dir="5400000" algn="ctr" rotWithShape="0">
              <a:srgbClr val="000000">
                <a:alpha val="60000"/>
              </a:srgbClr>
            </a:outerShdw>
          </a:effectLst>
        </p:spPr>
      </p:pic>
      <p:pic>
        <p:nvPicPr>
          <p:cNvPr id="6" name="Picture 5">
            <a:extLst>
              <a:ext uri="{FF2B5EF4-FFF2-40B4-BE49-F238E27FC236}">
                <a16:creationId xmlns:a16="http://schemas.microsoft.com/office/drawing/2014/main" id="{9AD42BBB-BB87-4335-8774-F2656CD60142}"/>
              </a:ext>
            </a:extLst>
          </p:cNvPr>
          <p:cNvPicPr>
            <a:picLocks noChangeAspect="1"/>
          </p:cNvPicPr>
          <p:nvPr/>
        </p:nvPicPr>
        <p:blipFill>
          <a:blip r:embed="rId4"/>
          <a:stretch>
            <a:fillRect/>
          </a:stretch>
        </p:blipFill>
        <p:spPr>
          <a:xfrm>
            <a:off x="311700" y="2139259"/>
            <a:ext cx="4114801" cy="2851020"/>
          </a:xfrm>
          <a:prstGeom prst="rect">
            <a:avLst/>
          </a:prstGeom>
          <a:effectLst>
            <a:outerShdw blurRad="203200" dist="50800" dir="5400000" algn="ctr" rotWithShape="0">
              <a:srgbClr val="000000">
                <a:alpha val="60000"/>
              </a:srgbClr>
            </a:outerShdw>
          </a:effectLst>
        </p:spPr>
      </p:pic>
    </p:spTree>
    <p:extLst>
      <p:ext uri="{BB962C8B-B14F-4D97-AF65-F5344CB8AC3E}">
        <p14:creationId xmlns:p14="http://schemas.microsoft.com/office/powerpoint/2010/main" val="2159469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Exploratory Data Analysis (EDA)</a:t>
            </a:r>
            <a:endParaRPr sz="3200" b="1" u="sng" dirty="0">
              <a:solidFill>
                <a:srgbClr val="C00000"/>
              </a:solidFill>
              <a:latin typeface="+mn-lt"/>
              <a:ea typeface="Montserrat"/>
              <a:cs typeface="Montserrat"/>
              <a:sym typeface="Montserrat"/>
            </a:endParaRPr>
          </a:p>
        </p:txBody>
      </p:sp>
      <p:sp>
        <p:nvSpPr>
          <p:cNvPr id="2" name="Text Placeholder 1">
            <a:extLst>
              <a:ext uri="{FF2B5EF4-FFF2-40B4-BE49-F238E27FC236}">
                <a16:creationId xmlns:a16="http://schemas.microsoft.com/office/drawing/2014/main" id="{747FF548-C7D1-4219-B147-06AE2F2D42FD}"/>
              </a:ext>
            </a:extLst>
          </p:cNvPr>
          <p:cNvSpPr>
            <a:spLocks noGrp="1"/>
          </p:cNvSpPr>
          <p:nvPr>
            <p:ph type="body" idx="1"/>
          </p:nvPr>
        </p:nvSpPr>
        <p:spPr>
          <a:xfrm>
            <a:off x="311700" y="1152475"/>
            <a:ext cx="8520600" cy="3837804"/>
          </a:xfrm>
        </p:spPr>
        <p:txBody>
          <a:bodyPr/>
          <a:lstStyle/>
          <a:p>
            <a:pPr>
              <a:buClr>
                <a:schemeClr val="bg2">
                  <a:lumMod val="10000"/>
                </a:schemeClr>
              </a:buClr>
              <a:buFont typeface="Arial" panose="020B0604020202020204" pitchFamily="34" charset="0"/>
              <a:buChar char="•"/>
            </a:pPr>
            <a:r>
              <a:rPr lang="en-US" sz="1600" b="0" i="0" dirty="0">
                <a:solidFill>
                  <a:schemeClr val="bg2">
                    <a:lumMod val="10000"/>
                  </a:schemeClr>
                </a:solidFill>
                <a:effectLst/>
                <a:latin typeface="Roboto" panose="020B0604020202020204" pitchFamily="2" charset="0"/>
              </a:rPr>
              <a:t>It is observed that </a:t>
            </a:r>
            <a:r>
              <a:rPr lang="en-US" sz="1600" dirty="0">
                <a:solidFill>
                  <a:schemeClr val="bg2">
                    <a:lumMod val="10000"/>
                  </a:schemeClr>
                </a:solidFill>
                <a:latin typeface="Roboto" panose="020B0604020202020204" pitchFamily="2" charset="0"/>
              </a:rPr>
              <a:t>most of the customers are from the United Kingdom.</a:t>
            </a:r>
          </a:p>
          <a:p>
            <a:pPr>
              <a:buClr>
                <a:schemeClr val="bg2">
                  <a:lumMod val="10000"/>
                </a:schemeClr>
              </a:buClr>
              <a:buFont typeface="Arial" panose="020B0604020202020204" pitchFamily="34" charset="0"/>
              <a:buChar char="•"/>
            </a:pPr>
            <a:r>
              <a:rPr lang="en-US" sz="1600" b="0" i="0" dirty="0">
                <a:solidFill>
                  <a:schemeClr val="bg2">
                    <a:lumMod val="10000"/>
                  </a:schemeClr>
                </a:solidFill>
                <a:effectLst/>
                <a:latin typeface="Roboto" panose="020B0604020202020204" pitchFamily="2" charset="0"/>
              </a:rPr>
              <a:t>Also, United Kingdom generates the highest revenue </a:t>
            </a:r>
            <a:r>
              <a:rPr lang="en-US" sz="1600" dirty="0">
                <a:solidFill>
                  <a:schemeClr val="bg2">
                    <a:lumMod val="10000"/>
                  </a:schemeClr>
                </a:solidFill>
                <a:latin typeface="Roboto" panose="020B0604020202020204" pitchFamily="2" charset="0"/>
              </a:rPr>
              <a:t>followed by Netherlands.</a:t>
            </a:r>
            <a:endParaRPr lang="en-US" sz="1600" b="0" i="0" dirty="0">
              <a:solidFill>
                <a:schemeClr val="bg2">
                  <a:lumMod val="10000"/>
                </a:schemeClr>
              </a:solidFill>
              <a:effectLst/>
              <a:latin typeface="Roboto" panose="020B0604020202020204" pitchFamily="2" charset="0"/>
            </a:endParaRPr>
          </a:p>
        </p:txBody>
      </p:sp>
      <p:pic>
        <p:nvPicPr>
          <p:cNvPr id="5" name="Picture 4">
            <a:extLst>
              <a:ext uri="{FF2B5EF4-FFF2-40B4-BE49-F238E27FC236}">
                <a16:creationId xmlns:a16="http://schemas.microsoft.com/office/drawing/2014/main" id="{7E749F24-3541-4CC9-A1F6-88F968547A6A}"/>
              </a:ext>
            </a:extLst>
          </p:cNvPr>
          <p:cNvPicPr>
            <a:picLocks noChangeAspect="1"/>
          </p:cNvPicPr>
          <p:nvPr/>
        </p:nvPicPr>
        <p:blipFill>
          <a:blip r:embed="rId3"/>
          <a:stretch>
            <a:fillRect/>
          </a:stretch>
        </p:blipFill>
        <p:spPr>
          <a:xfrm>
            <a:off x="367259" y="2263515"/>
            <a:ext cx="4279692" cy="2726764"/>
          </a:xfrm>
          <a:prstGeom prst="rect">
            <a:avLst/>
          </a:prstGeom>
          <a:effectLst>
            <a:outerShdw blurRad="304800" dist="50800" dir="5400000" algn="ctr" rotWithShape="0">
              <a:srgbClr val="000000">
                <a:alpha val="65000"/>
              </a:srgbClr>
            </a:outerShdw>
          </a:effectLst>
        </p:spPr>
      </p:pic>
      <p:pic>
        <p:nvPicPr>
          <p:cNvPr id="8" name="Picture 7">
            <a:extLst>
              <a:ext uri="{FF2B5EF4-FFF2-40B4-BE49-F238E27FC236}">
                <a16:creationId xmlns:a16="http://schemas.microsoft.com/office/drawing/2014/main" id="{5944B33F-EC4A-4AC4-B88B-7DF6A4A2E149}"/>
              </a:ext>
            </a:extLst>
          </p:cNvPr>
          <p:cNvPicPr>
            <a:picLocks noChangeAspect="1"/>
          </p:cNvPicPr>
          <p:nvPr/>
        </p:nvPicPr>
        <p:blipFill>
          <a:blip r:embed="rId4"/>
          <a:stretch>
            <a:fillRect/>
          </a:stretch>
        </p:blipFill>
        <p:spPr>
          <a:xfrm>
            <a:off x="4936701" y="2305740"/>
            <a:ext cx="3895599" cy="2642314"/>
          </a:xfrm>
          <a:prstGeom prst="rect">
            <a:avLst/>
          </a:prstGeom>
          <a:effectLst>
            <a:outerShdw blurRad="228600" dist="50800" dir="5400000" algn="ctr" rotWithShape="0">
              <a:srgbClr val="000000">
                <a:alpha val="67000"/>
              </a:srgbClr>
            </a:outerShdw>
          </a:effectLst>
        </p:spPr>
      </p:pic>
    </p:spTree>
    <p:extLst>
      <p:ext uri="{BB962C8B-B14F-4D97-AF65-F5344CB8AC3E}">
        <p14:creationId xmlns:p14="http://schemas.microsoft.com/office/powerpoint/2010/main" val="471130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Exploratory Data Analysis (EDA)</a:t>
            </a:r>
            <a:endParaRPr sz="3200" b="1" u="sng" dirty="0">
              <a:solidFill>
                <a:srgbClr val="C00000"/>
              </a:solidFill>
              <a:latin typeface="+mn-lt"/>
              <a:ea typeface="Montserrat"/>
              <a:cs typeface="Montserrat"/>
              <a:sym typeface="Montserrat"/>
            </a:endParaRPr>
          </a:p>
        </p:txBody>
      </p:sp>
      <p:sp>
        <p:nvSpPr>
          <p:cNvPr id="2" name="Text Placeholder 1">
            <a:extLst>
              <a:ext uri="{FF2B5EF4-FFF2-40B4-BE49-F238E27FC236}">
                <a16:creationId xmlns:a16="http://schemas.microsoft.com/office/drawing/2014/main" id="{747FF548-C7D1-4219-B147-06AE2F2D42FD}"/>
              </a:ext>
            </a:extLst>
          </p:cNvPr>
          <p:cNvSpPr>
            <a:spLocks noGrp="1"/>
          </p:cNvSpPr>
          <p:nvPr>
            <p:ph type="body" idx="1"/>
          </p:nvPr>
        </p:nvSpPr>
        <p:spPr>
          <a:xfrm>
            <a:off x="311700" y="1152475"/>
            <a:ext cx="8520600" cy="3837804"/>
          </a:xfrm>
        </p:spPr>
        <p:txBody>
          <a:bodyPr/>
          <a:lstStyle/>
          <a:p>
            <a:pPr>
              <a:buClr>
                <a:schemeClr val="bg2">
                  <a:lumMod val="10000"/>
                </a:schemeClr>
              </a:buClr>
              <a:buFont typeface="Arial" panose="020B0604020202020204" pitchFamily="34" charset="0"/>
              <a:buChar char="•"/>
            </a:pPr>
            <a:r>
              <a:rPr lang="en-US" sz="1600" b="0" i="0" dirty="0">
                <a:solidFill>
                  <a:schemeClr val="bg2">
                    <a:lumMod val="10000"/>
                  </a:schemeClr>
                </a:solidFill>
                <a:effectLst/>
                <a:latin typeface="Roboto" panose="020B0604020202020204" pitchFamily="2" charset="0"/>
              </a:rPr>
              <a:t>It is observed that USA has the highest order cancellation % followed by Czech Republic. </a:t>
            </a:r>
          </a:p>
        </p:txBody>
      </p:sp>
      <p:pic>
        <p:nvPicPr>
          <p:cNvPr id="5" name="Picture 4">
            <a:extLst>
              <a:ext uri="{FF2B5EF4-FFF2-40B4-BE49-F238E27FC236}">
                <a16:creationId xmlns:a16="http://schemas.microsoft.com/office/drawing/2014/main" id="{2880FEA0-A9EB-47DD-AFA4-05E7E79E03D2}"/>
              </a:ext>
            </a:extLst>
          </p:cNvPr>
          <p:cNvPicPr>
            <a:picLocks noChangeAspect="1"/>
          </p:cNvPicPr>
          <p:nvPr/>
        </p:nvPicPr>
        <p:blipFill rotWithShape="1">
          <a:blip r:embed="rId3"/>
          <a:srcRect r="476"/>
          <a:stretch/>
        </p:blipFill>
        <p:spPr>
          <a:xfrm>
            <a:off x="622092" y="2278504"/>
            <a:ext cx="7839856" cy="2648029"/>
          </a:xfrm>
          <a:prstGeom prst="rect">
            <a:avLst/>
          </a:prstGeom>
          <a:effectLst>
            <a:outerShdw blurRad="215900" dist="50800" dir="5400000" algn="ctr" rotWithShape="0">
              <a:srgbClr val="000000">
                <a:alpha val="53000"/>
              </a:srgbClr>
            </a:outerShdw>
          </a:effectLst>
        </p:spPr>
      </p:pic>
    </p:spTree>
    <p:extLst>
      <p:ext uri="{BB962C8B-B14F-4D97-AF65-F5344CB8AC3E}">
        <p14:creationId xmlns:p14="http://schemas.microsoft.com/office/powerpoint/2010/main" val="1776361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Exploratory Data Analysis (EDA)</a:t>
            </a:r>
            <a:endParaRPr sz="3200" b="1" u="sng" dirty="0">
              <a:solidFill>
                <a:srgbClr val="C00000"/>
              </a:solidFill>
              <a:latin typeface="+mn-lt"/>
              <a:ea typeface="Montserrat"/>
              <a:cs typeface="Montserrat"/>
              <a:sym typeface="Montserrat"/>
            </a:endParaRPr>
          </a:p>
        </p:txBody>
      </p:sp>
      <p:sp>
        <p:nvSpPr>
          <p:cNvPr id="2" name="Text Placeholder 1">
            <a:extLst>
              <a:ext uri="{FF2B5EF4-FFF2-40B4-BE49-F238E27FC236}">
                <a16:creationId xmlns:a16="http://schemas.microsoft.com/office/drawing/2014/main" id="{747FF548-C7D1-4219-B147-06AE2F2D42FD}"/>
              </a:ext>
            </a:extLst>
          </p:cNvPr>
          <p:cNvSpPr>
            <a:spLocks noGrp="1"/>
          </p:cNvSpPr>
          <p:nvPr>
            <p:ph type="body" idx="1"/>
          </p:nvPr>
        </p:nvSpPr>
        <p:spPr>
          <a:xfrm>
            <a:off x="311700" y="1152475"/>
            <a:ext cx="8520600" cy="3837804"/>
          </a:xfrm>
        </p:spPr>
        <p:txBody>
          <a:bodyPr/>
          <a:lstStyle/>
          <a:p>
            <a:pPr>
              <a:buClr>
                <a:schemeClr val="bg2">
                  <a:lumMod val="10000"/>
                </a:schemeClr>
              </a:buClr>
              <a:buFont typeface="Arial" panose="020B0604020202020204" pitchFamily="34" charset="0"/>
              <a:buChar char="•"/>
            </a:pPr>
            <a:r>
              <a:rPr lang="en-US" sz="1600" b="0" i="0" dirty="0">
                <a:solidFill>
                  <a:schemeClr val="bg2">
                    <a:lumMod val="10000"/>
                  </a:schemeClr>
                </a:solidFill>
                <a:effectLst/>
                <a:latin typeface="Roboto" panose="020B0604020202020204" pitchFamily="2" charset="0"/>
              </a:rPr>
              <a:t>It is observed that November receives the highest number of orders and generates the highest revenue.</a:t>
            </a:r>
          </a:p>
        </p:txBody>
      </p:sp>
      <p:pic>
        <p:nvPicPr>
          <p:cNvPr id="4" name="Picture 3">
            <a:extLst>
              <a:ext uri="{FF2B5EF4-FFF2-40B4-BE49-F238E27FC236}">
                <a16:creationId xmlns:a16="http://schemas.microsoft.com/office/drawing/2014/main" id="{E6BA1D8E-D8C8-4D44-98E8-0C610F249ED6}"/>
              </a:ext>
            </a:extLst>
          </p:cNvPr>
          <p:cNvPicPr>
            <a:picLocks noChangeAspect="1"/>
          </p:cNvPicPr>
          <p:nvPr/>
        </p:nvPicPr>
        <p:blipFill>
          <a:blip r:embed="rId3"/>
          <a:stretch>
            <a:fillRect/>
          </a:stretch>
        </p:blipFill>
        <p:spPr>
          <a:xfrm>
            <a:off x="716434" y="2008682"/>
            <a:ext cx="3432748" cy="2880798"/>
          </a:xfrm>
          <a:prstGeom prst="rect">
            <a:avLst/>
          </a:prstGeom>
          <a:effectLst>
            <a:outerShdw blurRad="215900" dist="50800" dir="5400000" algn="ctr" rotWithShape="0">
              <a:srgbClr val="000000">
                <a:alpha val="67000"/>
              </a:srgbClr>
            </a:outerShdw>
          </a:effectLst>
        </p:spPr>
      </p:pic>
      <p:pic>
        <p:nvPicPr>
          <p:cNvPr id="7" name="Picture 6">
            <a:extLst>
              <a:ext uri="{FF2B5EF4-FFF2-40B4-BE49-F238E27FC236}">
                <a16:creationId xmlns:a16="http://schemas.microsoft.com/office/drawing/2014/main" id="{C04C16C0-4969-4888-AE05-C4C5BDD96DDF}"/>
              </a:ext>
            </a:extLst>
          </p:cNvPr>
          <p:cNvPicPr>
            <a:picLocks noChangeAspect="1"/>
          </p:cNvPicPr>
          <p:nvPr/>
        </p:nvPicPr>
        <p:blipFill>
          <a:blip r:embed="rId4"/>
          <a:stretch>
            <a:fillRect/>
          </a:stretch>
        </p:blipFill>
        <p:spPr>
          <a:xfrm>
            <a:off x="5054779" y="2008682"/>
            <a:ext cx="3691982" cy="2880798"/>
          </a:xfrm>
          <a:prstGeom prst="rect">
            <a:avLst/>
          </a:prstGeom>
          <a:effectLst>
            <a:outerShdw blurRad="215900" dist="50800" dir="5400000" algn="ctr" rotWithShape="0">
              <a:srgbClr val="000000">
                <a:alpha val="58000"/>
              </a:srgbClr>
            </a:outerShdw>
          </a:effectLst>
        </p:spPr>
      </p:pic>
    </p:spTree>
    <p:extLst>
      <p:ext uri="{BB962C8B-B14F-4D97-AF65-F5344CB8AC3E}">
        <p14:creationId xmlns:p14="http://schemas.microsoft.com/office/powerpoint/2010/main" val="2208511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Exploratory Data Analysis (EDA)</a:t>
            </a:r>
            <a:endParaRPr sz="3200" b="1" u="sng" dirty="0">
              <a:solidFill>
                <a:srgbClr val="C00000"/>
              </a:solidFill>
              <a:latin typeface="+mn-lt"/>
              <a:ea typeface="Montserrat"/>
              <a:cs typeface="Montserrat"/>
              <a:sym typeface="Montserrat"/>
            </a:endParaRPr>
          </a:p>
        </p:txBody>
      </p:sp>
      <p:sp>
        <p:nvSpPr>
          <p:cNvPr id="2" name="Text Placeholder 1">
            <a:extLst>
              <a:ext uri="{FF2B5EF4-FFF2-40B4-BE49-F238E27FC236}">
                <a16:creationId xmlns:a16="http://schemas.microsoft.com/office/drawing/2014/main" id="{747FF548-C7D1-4219-B147-06AE2F2D42FD}"/>
              </a:ext>
            </a:extLst>
          </p:cNvPr>
          <p:cNvSpPr>
            <a:spLocks noGrp="1"/>
          </p:cNvSpPr>
          <p:nvPr>
            <p:ph type="body" idx="1"/>
          </p:nvPr>
        </p:nvSpPr>
        <p:spPr>
          <a:xfrm>
            <a:off x="311700" y="1152475"/>
            <a:ext cx="8520600" cy="3837804"/>
          </a:xfrm>
        </p:spPr>
        <p:txBody>
          <a:bodyPr/>
          <a:lstStyle/>
          <a:p>
            <a:pPr>
              <a:buClr>
                <a:schemeClr val="bg2">
                  <a:lumMod val="10000"/>
                </a:schemeClr>
              </a:buClr>
              <a:buFont typeface="Arial" panose="020B0604020202020204" pitchFamily="34" charset="0"/>
              <a:buChar char="•"/>
            </a:pPr>
            <a:r>
              <a:rPr lang="en-US" sz="1600" b="0" i="0" dirty="0">
                <a:solidFill>
                  <a:schemeClr val="bg2">
                    <a:lumMod val="10000"/>
                  </a:schemeClr>
                </a:solidFill>
                <a:effectLst/>
                <a:latin typeface="Roboto" panose="020B0604020202020204" pitchFamily="2" charset="0"/>
              </a:rPr>
              <a:t>It is observed that the first 8 days of the month receive the highest number of orders as compared to other days.</a:t>
            </a:r>
          </a:p>
        </p:txBody>
      </p:sp>
      <p:pic>
        <p:nvPicPr>
          <p:cNvPr id="5" name="Picture 4">
            <a:extLst>
              <a:ext uri="{FF2B5EF4-FFF2-40B4-BE49-F238E27FC236}">
                <a16:creationId xmlns:a16="http://schemas.microsoft.com/office/drawing/2014/main" id="{4E849D60-BD73-40AB-95D0-EEC39B71C049}"/>
              </a:ext>
            </a:extLst>
          </p:cNvPr>
          <p:cNvPicPr>
            <a:picLocks noChangeAspect="1"/>
          </p:cNvPicPr>
          <p:nvPr/>
        </p:nvPicPr>
        <p:blipFill rotWithShape="1">
          <a:blip r:embed="rId3"/>
          <a:srcRect t="1207"/>
          <a:stretch/>
        </p:blipFill>
        <p:spPr>
          <a:xfrm>
            <a:off x="311700" y="2091070"/>
            <a:ext cx="8399722" cy="2899209"/>
          </a:xfrm>
          <a:prstGeom prst="rect">
            <a:avLst/>
          </a:prstGeom>
          <a:effectLst>
            <a:outerShdw blurRad="215900" dist="50800" dir="5400000" algn="ctr" rotWithShape="0">
              <a:srgbClr val="000000">
                <a:alpha val="60000"/>
              </a:srgbClr>
            </a:outerShdw>
          </a:effectLst>
        </p:spPr>
      </p:pic>
    </p:spTree>
    <p:extLst>
      <p:ext uri="{BB962C8B-B14F-4D97-AF65-F5344CB8AC3E}">
        <p14:creationId xmlns:p14="http://schemas.microsoft.com/office/powerpoint/2010/main" val="28133260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Exploratory Data Analysis (EDA)</a:t>
            </a:r>
            <a:endParaRPr sz="3200" b="1" u="sng" dirty="0">
              <a:solidFill>
                <a:srgbClr val="C00000"/>
              </a:solidFill>
              <a:latin typeface="+mn-lt"/>
              <a:ea typeface="Montserrat"/>
              <a:cs typeface="Montserrat"/>
              <a:sym typeface="Montserrat"/>
            </a:endParaRPr>
          </a:p>
        </p:txBody>
      </p:sp>
      <p:sp>
        <p:nvSpPr>
          <p:cNvPr id="2" name="Text Placeholder 1">
            <a:extLst>
              <a:ext uri="{FF2B5EF4-FFF2-40B4-BE49-F238E27FC236}">
                <a16:creationId xmlns:a16="http://schemas.microsoft.com/office/drawing/2014/main" id="{747FF548-C7D1-4219-B147-06AE2F2D42FD}"/>
              </a:ext>
            </a:extLst>
          </p:cNvPr>
          <p:cNvSpPr>
            <a:spLocks noGrp="1"/>
          </p:cNvSpPr>
          <p:nvPr>
            <p:ph type="body" idx="1"/>
          </p:nvPr>
        </p:nvSpPr>
        <p:spPr>
          <a:xfrm>
            <a:off x="311700" y="1152475"/>
            <a:ext cx="8520600" cy="3837804"/>
          </a:xfrm>
        </p:spPr>
        <p:txBody>
          <a:bodyPr/>
          <a:lstStyle/>
          <a:p>
            <a:pPr>
              <a:buClr>
                <a:schemeClr val="bg2">
                  <a:lumMod val="10000"/>
                </a:schemeClr>
              </a:buClr>
              <a:buFont typeface="Arial" panose="020B0604020202020204" pitchFamily="34" charset="0"/>
              <a:buChar char="•"/>
            </a:pPr>
            <a:r>
              <a:rPr lang="en-US" sz="1600" b="0" i="0" dirty="0">
                <a:solidFill>
                  <a:schemeClr val="bg2">
                    <a:lumMod val="10000"/>
                  </a:schemeClr>
                </a:solidFill>
                <a:effectLst/>
                <a:latin typeface="Roboto" panose="020B0604020202020204" pitchFamily="2" charset="0"/>
              </a:rPr>
              <a:t>It is observed that Thursday receives the highest number of orders as compared to other days of the week.</a:t>
            </a:r>
          </a:p>
        </p:txBody>
      </p:sp>
      <p:pic>
        <p:nvPicPr>
          <p:cNvPr id="4" name="Picture 3">
            <a:extLst>
              <a:ext uri="{FF2B5EF4-FFF2-40B4-BE49-F238E27FC236}">
                <a16:creationId xmlns:a16="http://schemas.microsoft.com/office/drawing/2014/main" id="{1798BF14-0E55-4334-9C26-130D6CE001AF}"/>
              </a:ext>
            </a:extLst>
          </p:cNvPr>
          <p:cNvPicPr>
            <a:picLocks noChangeAspect="1"/>
          </p:cNvPicPr>
          <p:nvPr/>
        </p:nvPicPr>
        <p:blipFill>
          <a:blip r:embed="rId3"/>
          <a:stretch>
            <a:fillRect/>
          </a:stretch>
        </p:blipFill>
        <p:spPr>
          <a:xfrm>
            <a:off x="559981" y="2055627"/>
            <a:ext cx="8038214" cy="2934651"/>
          </a:xfrm>
          <a:prstGeom prst="rect">
            <a:avLst/>
          </a:prstGeom>
          <a:effectLst>
            <a:outerShdw blurRad="152400" dist="50800" dir="5400000" algn="ctr" rotWithShape="0">
              <a:srgbClr val="000000">
                <a:alpha val="65000"/>
              </a:srgbClr>
            </a:outerShdw>
          </a:effectLst>
        </p:spPr>
      </p:pic>
    </p:spTree>
    <p:extLst>
      <p:ext uri="{BB962C8B-B14F-4D97-AF65-F5344CB8AC3E}">
        <p14:creationId xmlns:p14="http://schemas.microsoft.com/office/powerpoint/2010/main" val="1898521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Conclusions from EDA</a:t>
            </a:r>
            <a:endParaRPr sz="3200" b="1" u="sng" dirty="0">
              <a:solidFill>
                <a:srgbClr val="C00000"/>
              </a:solidFill>
              <a:latin typeface="+mn-lt"/>
              <a:ea typeface="Montserrat"/>
              <a:cs typeface="Montserrat"/>
              <a:sym typeface="Montserrat"/>
            </a:endParaRPr>
          </a:p>
        </p:txBody>
      </p:sp>
      <p:sp>
        <p:nvSpPr>
          <p:cNvPr id="3" name="Rectangle 1">
            <a:extLst>
              <a:ext uri="{FF2B5EF4-FFF2-40B4-BE49-F238E27FC236}">
                <a16:creationId xmlns:a16="http://schemas.microsoft.com/office/drawing/2014/main" id="{9CDEBCBB-08DC-4F74-B81A-9245AA0DB6BE}"/>
              </a:ext>
            </a:extLst>
          </p:cNvPr>
          <p:cNvSpPr>
            <a:spLocks noGrp="1" noChangeArrowheads="1"/>
          </p:cNvSpPr>
          <p:nvPr>
            <p:ph type="body" idx="1"/>
          </p:nvPr>
        </p:nvSpPr>
        <p:spPr bwMode="auto">
          <a:xfrm>
            <a:off x="311700" y="1307631"/>
            <a:ext cx="8280757"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eaLnBrk="0" fontAlgn="base" hangingPunct="0">
              <a:lnSpc>
                <a:spcPct val="100000"/>
              </a:lnSpc>
              <a:spcBef>
                <a:spcPct val="0"/>
              </a:spcBef>
              <a:spcAft>
                <a:spcPct val="0"/>
              </a:spcAft>
              <a:buClrTx/>
              <a:buSzTx/>
              <a:buFont typeface="Arial" panose="020B0604020202020204" pitchFamily="34" charset="0"/>
              <a:buChar char="•"/>
            </a:pPr>
            <a:r>
              <a:rPr kumimoji="0" lang="en-US" altLang="en-US" sz="1600" b="0" i="0" u="none" strike="noStrike" cap="none" normalizeH="0" baseline="0" dirty="0">
                <a:ln>
                  <a:noFill/>
                </a:ln>
                <a:solidFill>
                  <a:schemeClr val="bg2">
                    <a:lumMod val="10000"/>
                  </a:schemeClr>
                </a:solidFill>
                <a:effectLst/>
                <a:latin typeface="Arial" panose="020B0604020202020204" pitchFamily="34" charset="0"/>
              </a:rPr>
              <a:t>World War 2 Gliders </a:t>
            </a:r>
            <a:r>
              <a:rPr kumimoji="0" lang="en-US" altLang="en-US" sz="1600" b="0" i="0" u="none" strike="noStrike" cap="none" normalizeH="0" baseline="0" dirty="0" err="1">
                <a:ln>
                  <a:noFill/>
                </a:ln>
                <a:solidFill>
                  <a:schemeClr val="bg2">
                    <a:lumMod val="10000"/>
                  </a:schemeClr>
                </a:solidFill>
                <a:effectLst/>
                <a:latin typeface="Arial" panose="020B0604020202020204" pitchFamily="34" charset="0"/>
              </a:rPr>
              <a:t>Asstd</a:t>
            </a:r>
            <a:r>
              <a:rPr kumimoji="0" lang="en-US" altLang="en-US" sz="1600" b="0" i="0" u="none" strike="noStrike" cap="none" normalizeH="0" baseline="0" dirty="0">
                <a:ln>
                  <a:noFill/>
                </a:ln>
                <a:solidFill>
                  <a:schemeClr val="bg2">
                    <a:lumMod val="10000"/>
                  </a:schemeClr>
                </a:solidFill>
                <a:effectLst/>
                <a:latin typeface="Arial" panose="020B0604020202020204" pitchFamily="34" charset="0"/>
              </a:rPr>
              <a:t> Design is the product ordered in higher quantity.</a:t>
            </a:r>
          </a:p>
          <a:p>
            <a:pPr marL="285750" indent="-285750" eaLnBrk="0" fontAlgn="base" hangingPunct="0">
              <a:lnSpc>
                <a:spcPct val="100000"/>
              </a:lnSpc>
              <a:spcBef>
                <a:spcPct val="0"/>
              </a:spcBef>
              <a:spcAft>
                <a:spcPct val="0"/>
              </a:spcAft>
              <a:buClrTx/>
              <a:buSzTx/>
              <a:buFont typeface="Arial" panose="020B0604020202020204" pitchFamily="34" charset="0"/>
              <a:buChar char="•"/>
            </a:pPr>
            <a:r>
              <a:rPr kumimoji="0" lang="en-US" altLang="en-US" sz="1600" b="0" i="0" u="none" strike="noStrike" cap="none" normalizeH="0" baseline="0" dirty="0">
                <a:ln>
                  <a:noFill/>
                </a:ln>
                <a:solidFill>
                  <a:schemeClr val="bg2">
                    <a:lumMod val="10000"/>
                  </a:schemeClr>
                </a:solidFill>
                <a:effectLst/>
                <a:latin typeface="Arial" panose="020B0604020202020204" pitchFamily="34" charset="0"/>
              </a:rPr>
              <a:t>Dotcom Postage is the most expensive product.</a:t>
            </a:r>
          </a:p>
          <a:p>
            <a:pPr marL="285750" indent="-285750" eaLnBrk="0" fontAlgn="base" hangingPunct="0">
              <a:lnSpc>
                <a:spcPct val="100000"/>
              </a:lnSpc>
              <a:spcBef>
                <a:spcPct val="0"/>
              </a:spcBef>
              <a:spcAft>
                <a:spcPct val="0"/>
              </a:spcAft>
              <a:buClrTx/>
              <a:buSzTx/>
              <a:buFont typeface="Arial" panose="020B0604020202020204" pitchFamily="34" charset="0"/>
              <a:buChar char="•"/>
            </a:pPr>
            <a:r>
              <a:rPr kumimoji="0" lang="en-US" altLang="en-US" sz="1600" b="0" i="0" u="none" strike="noStrike" cap="none" normalizeH="0" baseline="0" dirty="0">
                <a:ln>
                  <a:noFill/>
                </a:ln>
                <a:solidFill>
                  <a:schemeClr val="bg2">
                    <a:lumMod val="10000"/>
                  </a:schemeClr>
                </a:solidFill>
                <a:effectLst/>
                <a:latin typeface="Arial" panose="020B0604020202020204" pitchFamily="34" charset="0"/>
              </a:rPr>
              <a:t>Pads to match all cushions and pop art wooden pencils asst are the most inexpensive product.</a:t>
            </a:r>
          </a:p>
          <a:p>
            <a:pPr marL="285750" indent="-285750" eaLnBrk="0" fontAlgn="base" hangingPunct="0">
              <a:lnSpc>
                <a:spcPct val="100000"/>
              </a:lnSpc>
              <a:spcBef>
                <a:spcPct val="0"/>
              </a:spcBef>
              <a:spcAft>
                <a:spcPct val="0"/>
              </a:spcAft>
              <a:buClrTx/>
              <a:buSzTx/>
              <a:buFont typeface="Arial" panose="020B0604020202020204" pitchFamily="34" charset="0"/>
              <a:buChar char="•"/>
            </a:pPr>
            <a:r>
              <a:rPr kumimoji="0" lang="en-US" altLang="en-US" sz="1600" b="0" i="0" u="none" strike="noStrike" cap="none" normalizeH="0" baseline="0" dirty="0">
                <a:ln>
                  <a:noFill/>
                </a:ln>
                <a:solidFill>
                  <a:schemeClr val="bg2">
                    <a:lumMod val="10000"/>
                  </a:schemeClr>
                </a:solidFill>
                <a:effectLst/>
                <a:latin typeface="Arial" panose="020B0604020202020204" pitchFamily="34" charset="0"/>
              </a:rPr>
              <a:t>White Hanging Heart T-Light Holder is the most frequently ordered product.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bg2">
                    <a:lumMod val="10000"/>
                  </a:schemeClr>
                </a:solidFill>
                <a:effectLst/>
                <a:latin typeface="Arial" panose="020B0604020202020204" pitchFamily="34" charset="0"/>
              </a:rPr>
              <a:t>The UK generates the highest revenue followed by the Netherlands.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bg2">
                    <a:lumMod val="10000"/>
                  </a:schemeClr>
                </a:solidFill>
                <a:effectLst/>
                <a:latin typeface="Arial" panose="020B0604020202020204" pitchFamily="34" charset="0"/>
              </a:rPr>
              <a:t>Most of the customers belong to the UK.</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bg2">
                    <a:lumMod val="10000"/>
                  </a:schemeClr>
                </a:solidFill>
                <a:effectLst/>
                <a:latin typeface="Arial" panose="020B0604020202020204" pitchFamily="34" charset="0"/>
              </a:rPr>
              <a:t>USA has the highest order cancellation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bg2">
                    <a:lumMod val="10000"/>
                  </a:schemeClr>
                </a:solidFill>
                <a:effectLst/>
                <a:latin typeface="Arial" panose="020B0604020202020204" pitchFamily="34" charset="0"/>
              </a:rPr>
              <a:t>The highest revenue is generated in November.</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bg2">
                    <a:lumMod val="10000"/>
                  </a:schemeClr>
                </a:solidFill>
                <a:effectLst/>
                <a:latin typeface="Arial" panose="020B0604020202020204" pitchFamily="34" charset="0"/>
              </a:rPr>
              <a:t>The highest number of orders are placed in November.</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bg2">
                    <a:lumMod val="10000"/>
                  </a:schemeClr>
                </a:solidFill>
                <a:effectLst/>
                <a:latin typeface="Arial" panose="020B0604020202020204" pitchFamily="34" charset="0"/>
              </a:rPr>
              <a:t>Thursday receives the highest number of orders.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bg2">
                    <a:lumMod val="10000"/>
                  </a:schemeClr>
                </a:solidFill>
                <a:effectLst/>
                <a:latin typeface="Arial" panose="020B0604020202020204" pitchFamily="34" charset="0"/>
              </a:rPr>
              <a:t>The 6th day of the month receives the highest number of orders. The number of orders in the 1st 8 days of the month is comparatively higher than the rest of the days.</a:t>
            </a:r>
          </a:p>
        </p:txBody>
      </p:sp>
    </p:spTree>
    <p:extLst>
      <p:ext uri="{BB962C8B-B14F-4D97-AF65-F5344CB8AC3E}">
        <p14:creationId xmlns:p14="http://schemas.microsoft.com/office/powerpoint/2010/main" val="2315788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lang="en-IN"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Correlation among variables</a:t>
            </a:r>
          </a:p>
        </p:txBody>
      </p:sp>
      <p:sp>
        <p:nvSpPr>
          <p:cNvPr id="2" name="Text Placeholder 1">
            <a:extLst>
              <a:ext uri="{FF2B5EF4-FFF2-40B4-BE49-F238E27FC236}">
                <a16:creationId xmlns:a16="http://schemas.microsoft.com/office/drawing/2014/main" id="{747FF548-C7D1-4219-B147-06AE2F2D42FD}"/>
              </a:ext>
            </a:extLst>
          </p:cNvPr>
          <p:cNvSpPr>
            <a:spLocks noGrp="1"/>
          </p:cNvSpPr>
          <p:nvPr>
            <p:ph type="body" idx="1"/>
          </p:nvPr>
        </p:nvSpPr>
        <p:spPr>
          <a:xfrm>
            <a:off x="311700" y="1152475"/>
            <a:ext cx="4352449" cy="3837804"/>
          </a:xfrm>
        </p:spPr>
        <p:txBody>
          <a:bodyPr/>
          <a:lstStyle/>
          <a:p>
            <a:pPr>
              <a:buClr>
                <a:schemeClr val="bg2">
                  <a:lumMod val="10000"/>
                </a:schemeClr>
              </a:buClr>
              <a:buFont typeface="Arial" panose="020B0604020202020204" pitchFamily="34" charset="0"/>
              <a:buChar char="•"/>
            </a:pPr>
            <a:r>
              <a:rPr lang="en-US" sz="1600" b="0" i="0" dirty="0">
                <a:solidFill>
                  <a:schemeClr val="bg2">
                    <a:lumMod val="10000"/>
                  </a:schemeClr>
                </a:solidFill>
                <a:effectLst/>
                <a:latin typeface="Roboto" panose="020B0604020202020204" pitchFamily="2" charset="0"/>
              </a:rPr>
              <a:t>Almost all the variables have low correlation with each other.</a:t>
            </a:r>
          </a:p>
          <a:p>
            <a:pPr>
              <a:buClr>
                <a:schemeClr val="bg2">
                  <a:lumMod val="10000"/>
                </a:schemeClr>
              </a:buClr>
              <a:buFont typeface="Arial" panose="020B0604020202020204" pitchFamily="34" charset="0"/>
              <a:buChar char="•"/>
            </a:pPr>
            <a:r>
              <a:rPr lang="en-US" sz="1600" dirty="0">
                <a:solidFill>
                  <a:schemeClr val="bg2">
                    <a:lumMod val="10000"/>
                  </a:schemeClr>
                </a:solidFill>
                <a:latin typeface="Roboto" panose="020B0604020202020204" pitchFamily="2" charset="0"/>
              </a:rPr>
              <a:t>There are a few variables that are moderately correlated.</a:t>
            </a:r>
          </a:p>
          <a:p>
            <a:pPr>
              <a:buClr>
                <a:schemeClr val="bg2">
                  <a:lumMod val="10000"/>
                </a:schemeClr>
              </a:buClr>
              <a:buFont typeface="Arial" panose="020B0604020202020204" pitchFamily="34" charset="0"/>
              <a:buChar char="•"/>
            </a:pPr>
            <a:r>
              <a:rPr lang="en-US" sz="1600" b="0" i="0" dirty="0">
                <a:solidFill>
                  <a:schemeClr val="bg2">
                    <a:lumMod val="10000"/>
                  </a:schemeClr>
                </a:solidFill>
                <a:effectLst/>
                <a:latin typeface="Roboto" panose="020B0604020202020204" pitchFamily="2" charset="0"/>
              </a:rPr>
              <a:t>None of the variables are highly correlated with each other.</a:t>
            </a:r>
          </a:p>
        </p:txBody>
      </p:sp>
      <p:pic>
        <p:nvPicPr>
          <p:cNvPr id="4" name="Picture 3">
            <a:extLst>
              <a:ext uri="{FF2B5EF4-FFF2-40B4-BE49-F238E27FC236}">
                <a16:creationId xmlns:a16="http://schemas.microsoft.com/office/drawing/2014/main" id="{34C942D3-FF3D-4B60-9F47-BBF2A5A5CD84}"/>
              </a:ext>
            </a:extLst>
          </p:cNvPr>
          <p:cNvPicPr>
            <a:picLocks noChangeAspect="1"/>
          </p:cNvPicPr>
          <p:nvPr/>
        </p:nvPicPr>
        <p:blipFill>
          <a:blip r:embed="rId3"/>
          <a:stretch>
            <a:fillRect/>
          </a:stretch>
        </p:blipFill>
        <p:spPr>
          <a:xfrm>
            <a:off x="4862623" y="1304351"/>
            <a:ext cx="4099335" cy="3310180"/>
          </a:xfrm>
          <a:prstGeom prst="rect">
            <a:avLst/>
          </a:prstGeom>
          <a:effectLst>
            <a:outerShdw blurRad="254000" dist="50800" dir="5400000" algn="ctr" rotWithShape="0">
              <a:srgbClr val="000000">
                <a:alpha val="68000"/>
              </a:srgbClr>
            </a:outerShdw>
          </a:effectLst>
        </p:spPr>
      </p:pic>
    </p:spTree>
    <p:extLst>
      <p:ext uri="{BB962C8B-B14F-4D97-AF65-F5344CB8AC3E}">
        <p14:creationId xmlns:p14="http://schemas.microsoft.com/office/powerpoint/2010/main" val="3038526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rtl="0">
              <a:spcBef>
                <a:spcPts val="0"/>
              </a:spcBef>
              <a:spcAft>
                <a:spcPts val="0"/>
              </a:spcAft>
              <a:buSzPts val="5200"/>
              <a:buNone/>
            </a:pPr>
            <a:r>
              <a:rPr lang="en-IN" sz="3200" b="1" u="sng" dirty="0">
                <a:solidFill>
                  <a:srgbClr val="C00000"/>
                </a:solidFill>
                <a:latin typeface="+mn-lt"/>
                <a:ea typeface="Montserrat"/>
                <a:cs typeface="Montserrat"/>
                <a:sym typeface="Montserrat"/>
              </a:rPr>
              <a:t>Outline</a:t>
            </a:r>
            <a:endParaRPr sz="3200" b="1" u="sng" dirty="0">
              <a:solidFill>
                <a:srgbClr val="C00000"/>
              </a:solidFill>
              <a:latin typeface="+mn-lt"/>
              <a:ea typeface="Montserrat"/>
              <a:cs typeface="Montserrat"/>
              <a:sym typeface="Montserrat"/>
            </a:endParaRPr>
          </a:p>
        </p:txBody>
      </p:sp>
      <p:sp>
        <p:nvSpPr>
          <p:cNvPr id="2" name="Text Placeholder 1">
            <a:extLst>
              <a:ext uri="{FF2B5EF4-FFF2-40B4-BE49-F238E27FC236}">
                <a16:creationId xmlns:a16="http://schemas.microsoft.com/office/drawing/2014/main" id="{747FF548-C7D1-4219-B147-06AE2F2D42FD}"/>
              </a:ext>
            </a:extLst>
          </p:cNvPr>
          <p:cNvSpPr>
            <a:spLocks noGrp="1"/>
          </p:cNvSpPr>
          <p:nvPr>
            <p:ph type="body" idx="1"/>
          </p:nvPr>
        </p:nvSpPr>
        <p:spPr/>
        <p:txBody>
          <a:bodyPr/>
          <a:lstStyle/>
          <a:p>
            <a:pPr>
              <a:buClr>
                <a:schemeClr val="bg2">
                  <a:lumMod val="10000"/>
                </a:schemeClr>
              </a:buClr>
              <a:buFont typeface="Arial" panose="020B0604020202020204" pitchFamily="34" charset="0"/>
              <a:buChar char="•"/>
            </a:pPr>
            <a:r>
              <a:rPr lang="en-US" b="1" dirty="0">
                <a:solidFill>
                  <a:schemeClr val="bg2">
                    <a:lumMod val="10000"/>
                  </a:schemeClr>
                </a:solidFill>
              </a:rPr>
              <a:t>Problem Statement</a:t>
            </a:r>
          </a:p>
          <a:p>
            <a:pPr>
              <a:buClr>
                <a:schemeClr val="bg2">
                  <a:lumMod val="10000"/>
                </a:schemeClr>
              </a:buClr>
              <a:buFont typeface="Arial" panose="020B0604020202020204" pitchFamily="34" charset="0"/>
              <a:buChar char="•"/>
            </a:pPr>
            <a:r>
              <a:rPr lang="en-US" b="1" dirty="0">
                <a:solidFill>
                  <a:schemeClr val="bg2">
                    <a:lumMod val="10000"/>
                  </a:schemeClr>
                </a:solidFill>
              </a:rPr>
              <a:t>Data Description</a:t>
            </a:r>
          </a:p>
          <a:p>
            <a:pPr>
              <a:buClr>
                <a:schemeClr val="bg2">
                  <a:lumMod val="10000"/>
                </a:schemeClr>
              </a:buClr>
              <a:buFont typeface="Arial" panose="020B0604020202020204" pitchFamily="34" charset="0"/>
              <a:buChar char="•"/>
            </a:pPr>
            <a:r>
              <a:rPr lang="en-US" b="1" dirty="0">
                <a:solidFill>
                  <a:schemeClr val="bg2">
                    <a:lumMod val="10000"/>
                  </a:schemeClr>
                </a:solidFill>
              </a:rPr>
              <a:t>Data Cleaning</a:t>
            </a:r>
          </a:p>
          <a:p>
            <a:pPr>
              <a:buClr>
                <a:schemeClr val="bg2">
                  <a:lumMod val="10000"/>
                </a:schemeClr>
              </a:buClr>
              <a:buFont typeface="Arial" panose="020B0604020202020204" pitchFamily="34" charset="0"/>
              <a:buChar char="•"/>
            </a:pPr>
            <a:r>
              <a:rPr lang="en-US" b="1" dirty="0">
                <a:solidFill>
                  <a:schemeClr val="bg2">
                    <a:lumMod val="10000"/>
                  </a:schemeClr>
                </a:solidFill>
              </a:rPr>
              <a:t>Exploratory Data Analysis (EDA)</a:t>
            </a:r>
          </a:p>
          <a:p>
            <a:pPr>
              <a:buClr>
                <a:schemeClr val="bg2">
                  <a:lumMod val="10000"/>
                </a:schemeClr>
              </a:buClr>
              <a:buFont typeface="Arial" panose="020B0604020202020204" pitchFamily="34" charset="0"/>
              <a:buChar char="•"/>
            </a:pPr>
            <a:r>
              <a:rPr lang="en-US" b="1" dirty="0">
                <a:solidFill>
                  <a:schemeClr val="bg2">
                    <a:lumMod val="10000"/>
                  </a:schemeClr>
                </a:solidFill>
              </a:rPr>
              <a:t>Data Preprocessing</a:t>
            </a:r>
          </a:p>
          <a:p>
            <a:pPr>
              <a:buClr>
                <a:schemeClr val="bg2">
                  <a:lumMod val="10000"/>
                </a:schemeClr>
              </a:buClr>
              <a:buFont typeface="Arial" panose="020B0604020202020204" pitchFamily="34" charset="0"/>
              <a:buChar char="•"/>
            </a:pPr>
            <a:r>
              <a:rPr lang="en-US" b="1" dirty="0">
                <a:solidFill>
                  <a:schemeClr val="bg2">
                    <a:lumMod val="10000"/>
                  </a:schemeClr>
                </a:solidFill>
              </a:rPr>
              <a:t>Model Training and Implementation</a:t>
            </a:r>
          </a:p>
          <a:p>
            <a:pPr>
              <a:buClr>
                <a:schemeClr val="bg2">
                  <a:lumMod val="10000"/>
                </a:schemeClr>
              </a:buClr>
              <a:buFont typeface="Arial" panose="020B0604020202020204" pitchFamily="34" charset="0"/>
              <a:buChar char="•"/>
            </a:pPr>
            <a:r>
              <a:rPr lang="en-US" b="1" dirty="0">
                <a:solidFill>
                  <a:schemeClr val="bg2">
                    <a:lumMod val="10000"/>
                  </a:schemeClr>
                </a:solidFill>
              </a:rPr>
              <a:t>Visualization of the clusters formed in various models</a:t>
            </a:r>
          </a:p>
          <a:p>
            <a:pPr>
              <a:buClr>
                <a:schemeClr val="bg2">
                  <a:lumMod val="10000"/>
                </a:schemeClr>
              </a:buClr>
              <a:buFont typeface="Arial" panose="020B0604020202020204" pitchFamily="34" charset="0"/>
              <a:buChar char="•"/>
            </a:pPr>
            <a:r>
              <a:rPr lang="en-US" b="1" dirty="0">
                <a:solidFill>
                  <a:schemeClr val="bg2">
                    <a:lumMod val="10000"/>
                  </a:schemeClr>
                </a:solidFill>
              </a:rPr>
              <a:t>Model Evaluation</a:t>
            </a:r>
          </a:p>
          <a:p>
            <a:pPr>
              <a:buClr>
                <a:schemeClr val="bg2">
                  <a:lumMod val="10000"/>
                </a:schemeClr>
              </a:buClr>
              <a:buFont typeface="Arial" panose="020B0604020202020204" pitchFamily="34" charset="0"/>
              <a:buChar char="•"/>
            </a:pPr>
            <a:r>
              <a:rPr lang="en-US" b="1" dirty="0">
                <a:solidFill>
                  <a:schemeClr val="bg2">
                    <a:lumMod val="10000"/>
                  </a:schemeClr>
                </a:solidFill>
              </a:rPr>
              <a:t>Model </a:t>
            </a:r>
            <a:r>
              <a:rPr lang="en-US" b="1" dirty="0" err="1">
                <a:solidFill>
                  <a:schemeClr val="bg2">
                    <a:lumMod val="10000"/>
                  </a:schemeClr>
                </a:solidFill>
              </a:rPr>
              <a:t>Valdidation</a:t>
            </a:r>
            <a:endParaRPr lang="en-US" b="1" dirty="0">
              <a:solidFill>
                <a:schemeClr val="bg2">
                  <a:lumMod val="10000"/>
                </a:schemeClr>
              </a:solidFill>
            </a:endParaRPr>
          </a:p>
          <a:p>
            <a:pPr>
              <a:buClr>
                <a:schemeClr val="bg2">
                  <a:lumMod val="10000"/>
                </a:schemeClr>
              </a:buClr>
              <a:buFont typeface="Arial" panose="020B0604020202020204" pitchFamily="34" charset="0"/>
              <a:buChar char="•"/>
            </a:pPr>
            <a:r>
              <a:rPr lang="en-US" b="1" dirty="0">
                <a:solidFill>
                  <a:schemeClr val="bg2">
                    <a:lumMod val="10000"/>
                  </a:schemeClr>
                </a:solidFill>
              </a:rPr>
              <a:t>Challenges Faced</a:t>
            </a:r>
          </a:p>
          <a:p>
            <a:pPr>
              <a:buClr>
                <a:schemeClr val="bg2">
                  <a:lumMod val="10000"/>
                </a:schemeClr>
              </a:buClr>
              <a:buFont typeface="Arial" panose="020B0604020202020204" pitchFamily="34" charset="0"/>
              <a:buChar char="•"/>
            </a:pPr>
            <a:endParaRPr lang="en-US" dirty="0">
              <a:solidFill>
                <a:schemeClr val="bg2">
                  <a:lumMod val="10000"/>
                </a:schemeClr>
              </a:solidFill>
            </a:endParaRPr>
          </a:p>
          <a:p>
            <a:pPr>
              <a:buClr>
                <a:schemeClr val="bg2">
                  <a:lumMod val="10000"/>
                </a:schemeClr>
              </a:buClr>
              <a:buFont typeface="Arial" panose="020B0604020202020204" pitchFamily="34" charset="0"/>
              <a:buChar char="•"/>
            </a:pPr>
            <a:endParaRPr lang="en-US" dirty="0">
              <a:solidFill>
                <a:schemeClr val="bg2">
                  <a:lumMod val="10000"/>
                </a:schemeClr>
              </a:solidFill>
            </a:endParaRPr>
          </a:p>
          <a:p>
            <a:pPr>
              <a:buClr>
                <a:schemeClr val="bg2">
                  <a:lumMod val="10000"/>
                </a:schemeClr>
              </a:buClr>
              <a:buFont typeface="Arial" panose="020B0604020202020204" pitchFamily="34" charset="0"/>
              <a:buChar char="•"/>
            </a:pPr>
            <a:endParaRPr lang="en-IN" dirty="0">
              <a:solidFill>
                <a:schemeClr val="bg2">
                  <a:lumMod val="10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lang="en-IN"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RFM Analysis</a:t>
            </a:r>
          </a:p>
        </p:txBody>
      </p:sp>
      <p:sp>
        <p:nvSpPr>
          <p:cNvPr id="2" name="Text Placeholder 1">
            <a:extLst>
              <a:ext uri="{FF2B5EF4-FFF2-40B4-BE49-F238E27FC236}">
                <a16:creationId xmlns:a16="http://schemas.microsoft.com/office/drawing/2014/main" id="{747FF548-C7D1-4219-B147-06AE2F2D42FD}"/>
              </a:ext>
            </a:extLst>
          </p:cNvPr>
          <p:cNvSpPr>
            <a:spLocks noGrp="1"/>
          </p:cNvSpPr>
          <p:nvPr>
            <p:ph type="body" idx="1"/>
          </p:nvPr>
        </p:nvSpPr>
        <p:spPr>
          <a:xfrm>
            <a:off x="311700" y="1152475"/>
            <a:ext cx="4352449" cy="3837804"/>
          </a:xfrm>
        </p:spPr>
        <p:txBody>
          <a:bodyPr/>
          <a:lstStyle/>
          <a:p>
            <a:pPr>
              <a:buClr>
                <a:schemeClr val="bg2">
                  <a:lumMod val="10000"/>
                </a:schemeClr>
              </a:buClr>
              <a:buFont typeface="Arial" panose="020B0604020202020204" pitchFamily="34" charset="0"/>
              <a:buChar char="•"/>
            </a:pPr>
            <a:r>
              <a:rPr lang="en-US" sz="1600" b="0" i="0" dirty="0">
                <a:solidFill>
                  <a:schemeClr val="bg2">
                    <a:lumMod val="10000"/>
                  </a:schemeClr>
                </a:solidFill>
                <a:effectLst/>
                <a:latin typeface="Roboto" panose="020B0604020202020204" pitchFamily="2" charset="0"/>
              </a:rPr>
              <a:t>RFM analysis refers to the method of customer segmentation on the basis of :-</a:t>
            </a:r>
          </a:p>
          <a:p>
            <a:pPr>
              <a:buClr>
                <a:schemeClr val="bg2">
                  <a:lumMod val="10000"/>
                </a:schemeClr>
              </a:buClr>
              <a:buFont typeface="Arial" panose="020B0604020202020204" pitchFamily="34" charset="0"/>
              <a:buChar char="•"/>
            </a:pPr>
            <a:endParaRPr lang="en-US" sz="1600" b="1" dirty="0">
              <a:solidFill>
                <a:schemeClr val="bg2">
                  <a:lumMod val="10000"/>
                </a:schemeClr>
              </a:solidFill>
              <a:latin typeface="Roboto" panose="020B0604020202020204" pitchFamily="2" charset="0"/>
            </a:endParaRPr>
          </a:p>
          <a:p>
            <a:pPr>
              <a:buClr>
                <a:schemeClr val="bg2">
                  <a:lumMod val="10000"/>
                </a:schemeClr>
              </a:buClr>
              <a:buFont typeface="Arial" panose="020B0604020202020204" pitchFamily="34" charset="0"/>
              <a:buChar char="•"/>
            </a:pPr>
            <a:r>
              <a:rPr lang="en-US" sz="1600" b="1" dirty="0">
                <a:solidFill>
                  <a:schemeClr val="bg2">
                    <a:lumMod val="10000"/>
                  </a:schemeClr>
                </a:solidFill>
                <a:latin typeface="Roboto" panose="020B0604020202020204" pitchFamily="2" charset="0"/>
              </a:rPr>
              <a:t>Recency- </a:t>
            </a:r>
            <a:r>
              <a:rPr lang="en-US" sz="1600" dirty="0">
                <a:solidFill>
                  <a:schemeClr val="bg2">
                    <a:lumMod val="10000"/>
                  </a:schemeClr>
                </a:solidFill>
                <a:latin typeface="Roboto" panose="020B0604020202020204" pitchFamily="2" charset="0"/>
              </a:rPr>
              <a:t>How recent was the last purchase made by the customer?</a:t>
            </a:r>
          </a:p>
          <a:p>
            <a:pPr>
              <a:buClr>
                <a:schemeClr val="bg2">
                  <a:lumMod val="10000"/>
                </a:schemeClr>
              </a:buClr>
              <a:buFont typeface="Arial" panose="020B0604020202020204" pitchFamily="34" charset="0"/>
              <a:buChar char="•"/>
            </a:pPr>
            <a:endParaRPr lang="en-US" sz="1600" b="1" i="0" dirty="0">
              <a:solidFill>
                <a:schemeClr val="bg2">
                  <a:lumMod val="10000"/>
                </a:schemeClr>
              </a:solidFill>
              <a:effectLst/>
              <a:latin typeface="Roboto" panose="020B0604020202020204" pitchFamily="2" charset="0"/>
            </a:endParaRPr>
          </a:p>
          <a:p>
            <a:pPr>
              <a:buClr>
                <a:schemeClr val="bg2">
                  <a:lumMod val="10000"/>
                </a:schemeClr>
              </a:buClr>
              <a:buFont typeface="Arial" panose="020B0604020202020204" pitchFamily="34" charset="0"/>
              <a:buChar char="•"/>
            </a:pPr>
            <a:r>
              <a:rPr lang="en-US" sz="1600" b="1" i="0" dirty="0">
                <a:solidFill>
                  <a:schemeClr val="bg2">
                    <a:lumMod val="10000"/>
                  </a:schemeClr>
                </a:solidFill>
                <a:effectLst/>
                <a:latin typeface="Roboto" panose="020B0604020202020204" pitchFamily="2" charset="0"/>
              </a:rPr>
              <a:t>Frequency- </a:t>
            </a:r>
            <a:r>
              <a:rPr lang="en-US" sz="1600" i="0" dirty="0">
                <a:solidFill>
                  <a:schemeClr val="bg2">
                    <a:lumMod val="10000"/>
                  </a:schemeClr>
                </a:solidFill>
                <a:effectLst/>
                <a:latin typeface="Roboto" panose="020B0604020202020204" pitchFamily="2" charset="0"/>
              </a:rPr>
              <a:t>How frequently does the customer make a purchase?</a:t>
            </a:r>
          </a:p>
          <a:p>
            <a:pPr>
              <a:buClr>
                <a:schemeClr val="bg2">
                  <a:lumMod val="10000"/>
                </a:schemeClr>
              </a:buClr>
              <a:buFont typeface="Arial" panose="020B0604020202020204" pitchFamily="34" charset="0"/>
              <a:buChar char="•"/>
            </a:pPr>
            <a:endParaRPr lang="en-US" sz="1600" b="1" dirty="0">
              <a:solidFill>
                <a:schemeClr val="bg2">
                  <a:lumMod val="10000"/>
                </a:schemeClr>
              </a:solidFill>
              <a:latin typeface="Roboto" panose="020B0604020202020204" pitchFamily="2" charset="0"/>
            </a:endParaRPr>
          </a:p>
          <a:p>
            <a:pPr>
              <a:buClr>
                <a:schemeClr val="bg2">
                  <a:lumMod val="10000"/>
                </a:schemeClr>
              </a:buClr>
              <a:buFont typeface="Arial" panose="020B0604020202020204" pitchFamily="34" charset="0"/>
              <a:buChar char="•"/>
            </a:pPr>
            <a:r>
              <a:rPr lang="en-US" sz="1600" b="1" dirty="0">
                <a:solidFill>
                  <a:schemeClr val="bg2">
                    <a:lumMod val="10000"/>
                  </a:schemeClr>
                </a:solidFill>
                <a:latin typeface="Roboto" panose="020B0604020202020204" pitchFamily="2" charset="0"/>
              </a:rPr>
              <a:t>Monetary- </a:t>
            </a:r>
            <a:r>
              <a:rPr lang="en-US" sz="1600" dirty="0">
                <a:solidFill>
                  <a:schemeClr val="bg2">
                    <a:lumMod val="10000"/>
                  </a:schemeClr>
                </a:solidFill>
                <a:latin typeface="Roboto" panose="020B0604020202020204" pitchFamily="2" charset="0"/>
              </a:rPr>
              <a:t>What is the customers contribution in the revenue of the company/store.</a:t>
            </a:r>
            <a:endParaRPr lang="en-US" sz="1600" b="1" i="0" dirty="0">
              <a:solidFill>
                <a:schemeClr val="bg2">
                  <a:lumMod val="10000"/>
                </a:schemeClr>
              </a:solidFill>
              <a:effectLst/>
              <a:latin typeface="Roboto" panose="020B0604020202020204" pitchFamily="2" charset="0"/>
            </a:endParaRPr>
          </a:p>
        </p:txBody>
      </p:sp>
      <p:pic>
        <p:nvPicPr>
          <p:cNvPr id="5" name="Picture 4">
            <a:extLst>
              <a:ext uri="{FF2B5EF4-FFF2-40B4-BE49-F238E27FC236}">
                <a16:creationId xmlns:a16="http://schemas.microsoft.com/office/drawing/2014/main" id="{F7CAAA14-8807-4C6C-9490-6A57B9E26904}"/>
              </a:ext>
            </a:extLst>
          </p:cNvPr>
          <p:cNvPicPr>
            <a:picLocks noChangeAspect="1"/>
          </p:cNvPicPr>
          <p:nvPr/>
        </p:nvPicPr>
        <p:blipFill>
          <a:blip r:embed="rId3"/>
          <a:stretch>
            <a:fillRect/>
          </a:stretch>
        </p:blipFill>
        <p:spPr>
          <a:xfrm>
            <a:off x="4572000" y="1152475"/>
            <a:ext cx="4115038" cy="2464650"/>
          </a:xfrm>
          <a:prstGeom prst="rect">
            <a:avLst/>
          </a:prstGeom>
        </p:spPr>
      </p:pic>
    </p:spTree>
    <p:extLst>
      <p:ext uri="{BB962C8B-B14F-4D97-AF65-F5344CB8AC3E}">
        <p14:creationId xmlns:p14="http://schemas.microsoft.com/office/powerpoint/2010/main" val="39526628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Data </a:t>
            </a:r>
            <a:r>
              <a:rPr lang="en-IN" sz="3200" b="1" u="sng" dirty="0" err="1">
                <a:solidFill>
                  <a:srgbClr val="C00000"/>
                </a:solidFill>
                <a:latin typeface="+mn-lt"/>
                <a:ea typeface="Montserrat"/>
                <a:cs typeface="Montserrat"/>
                <a:sym typeface="Montserrat"/>
              </a:rPr>
              <a:t>Preprocessing</a:t>
            </a:r>
            <a:endParaRPr sz="3200" b="1" u="sng" dirty="0">
              <a:solidFill>
                <a:srgbClr val="C00000"/>
              </a:solidFill>
              <a:latin typeface="+mn-lt"/>
              <a:ea typeface="Montserrat"/>
              <a:cs typeface="Montserrat"/>
              <a:sym typeface="Montserrat"/>
            </a:endParaRPr>
          </a:p>
        </p:txBody>
      </p:sp>
      <p:sp>
        <p:nvSpPr>
          <p:cNvPr id="2" name="Text Placeholder 1">
            <a:extLst>
              <a:ext uri="{FF2B5EF4-FFF2-40B4-BE49-F238E27FC236}">
                <a16:creationId xmlns:a16="http://schemas.microsoft.com/office/drawing/2014/main" id="{747FF548-C7D1-4219-B147-06AE2F2D42FD}"/>
              </a:ext>
            </a:extLst>
          </p:cNvPr>
          <p:cNvSpPr>
            <a:spLocks noGrp="1"/>
          </p:cNvSpPr>
          <p:nvPr>
            <p:ph type="body" idx="1"/>
          </p:nvPr>
        </p:nvSpPr>
        <p:spPr>
          <a:xfrm>
            <a:off x="311700" y="1152475"/>
            <a:ext cx="8520600" cy="3837804"/>
          </a:xfrm>
        </p:spPr>
        <p:txBody>
          <a:bodyPr/>
          <a:lstStyle/>
          <a:p>
            <a:pPr algn="ctr">
              <a:buClr>
                <a:schemeClr val="bg2">
                  <a:lumMod val="10000"/>
                </a:schemeClr>
              </a:buClr>
              <a:buFont typeface="Wingdings" panose="05000000000000000000" pitchFamily="2" charset="2"/>
              <a:buChar char="q"/>
            </a:pPr>
            <a:r>
              <a:rPr lang="en-US" b="1" i="0" u="sng" dirty="0">
                <a:solidFill>
                  <a:schemeClr val="bg2">
                    <a:lumMod val="10000"/>
                  </a:schemeClr>
                </a:solidFill>
                <a:effectLst/>
                <a:latin typeface="Roboto" panose="020B0604020202020204" pitchFamily="2" charset="0"/>
              </a:rPr>
              <a:t>DISTRIBUTION OF VARIABLES BEFORE SCALING</a:t>
            </a:r>
          </a:p>
        </p:txBody>
      </p:sp>
      <p:pic>
        <p:nvPicPr>
          <p:cNvPr id="5" name="Picture 4">
            <a:extLst>
              <a:ext uri="{FF2B5EF4-FFF2-40B4-BE49-F238E27FC236}">
                <a16:creationId xmlns:a16="http://schemas.microsoft.com/office/drawing/2014/main" id="{E0D793F4-318D-4DD8-A5F0-2BDC73DD7D73}"/>
              </a:ext>
            </a:extLst>
          </p:cNvPr>
          <p:cNvPicPr>
            <a:picLocks noChangeAspect="1"/>
          </p:cNvPicPr>
          <p:nvPr/>
        </p:nvPicPr>
        <p:blipFill rotWithShape="1">
          <a:blip r:embed="rId3"/>
          <a:srcRect r="549"/>
          <a:stretch/>
        </p:blipFill>
        <p:spPr>
          <a:xfrm>
            <a:off x="2548604" y="3375217"/>
            <a:ext cx="3722849" cy="1644928"/>
          </a:xfrm>
          <a:prstGeom prst="rect">
            <a:avLst/>
          </a:prstGeom>
          <a:effectLst>
            <a:outerShdw blurRad="215900" dist="50800" dir="5400000" algn="ctr" rotWithShape="0">
              <a:srgbClr val="000000">
                <a:alpha val="64000"/>
              </a:srgbClr>
            </a:outerShdw>
          </a:effectLst>
        </p:spPr>
      </p:pic>
      <p:pic>
        <p:nvPicPr>
          <p:cNvPr id="7" name="Picture 6">
            <a:extLst>
              <a:ext uri="{FF2B5EF4-FFF2-40B4-BE49-F238E27FC236}">
                <a16:creationId xmlns:a16="http://schemas.microsoft.com/office/drawing/2014/main" id="{4BD060CB-F260-49AD-BBFE-113303BD3FC5}"/>
              </a:ext>
            </a:extLst>
          </p:cNvPr>
          <p:cNvPicPr>
            <a:picLocks noChangeAspect="1"/>
          </p:cNvPicPr>
          <p:nvPr/>
        </p:nvPicPr>
        <p:blipFill>
          <a:blip r:embed="rId4"/>
          <a:stretch>
            <a:fillRect/>
          </a:stretch>
        </p:blipFill>
        <p:spPr>
          <a:xfrm>
            <a:off x="4447913" y="1564558"/>
            <a:ext cx="3928278" cy="1721061"/>
          </a:xfrm>
          <a:prstGeom prst="rect">
            <a:avLst/>
          </a:prstGeom>
          <a:effectLst>
            <a:outerShdw blurRad="190500" dist="50800" dir="5400000" algn="ctr" rotWithShape="0">
              <a:srgbClr val="000000">
                <a:alpha val="62000"/>
              </a:srgbClr>
            </a:outerShdw>
          </a:effectLst>
        </p:spPr>
      </p:pic>
      <p:pic>
        <p:nvPicPr>
          <p:cNvPr id="9" name="Picture 8">
            <a:extLst>
              <a:ext uri="{FF2B5EF4-FFF2-40B4-BE49-F238E27FC236}">
                <a16:creationId xmlns:a16="http://schemas.microsoft.com/office/drawing/2014/main" id="{0C6ECD26-A7E7-458A-8EAF-967E501A2CA7}"/>
              </a:ext>
            </a:extLst>
          </p:cNvPr>
          <p:cNvPicPr>
            <a:picLocks noChangeAspect="1"/>
          </p:cNvPicPr>
          <p:nvPr/>
        </p:nvPicPr>
        <p:blipFill>
          <a:blip r:embed="rId5"/>
          <a:stretch>
            <a:fillRect/>
          </a:stretch>
        </p:blipFill>
        <p:spPr>
          <a:xfrm>
            <a:off x="612159" y="1560371"/>
            <a:ext cx="3535295" cy="1725248"/>
          </a:xfrm>
          <a:prstGeom prst="rect">
            <a:avLst/>
          </a:prstGeom>
          <a:effectLst>
            <a:outerShdw blurRad="203200" dist="50800" dir="5400000" algn="ctr" rotWithShape="0">
              <a:srgbClr val="000000">
                <a:alpha val="61000"/>
              </a:srgbClr>
            </a:outerShdw>
          </a:effectLst>
        </p:spPr>
      </p:pic>
    </p:spTree>
    <p:extLst>
      <p:ext uri="{BB962C8B-B14F-4D97-AF65-F5344CB8AC3E}">
        <p14:creationId xmlns:p14="http://schemas.microsoft.com/office/powerpoint/2010/main" val="40438464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Data </a:t>
            </a:r>
            <a:r>
              <a:rPr lang="en-IN" sz="3200" b="1" u="sng" dirty="0" err="1">
                <a:solidFill>
                  <a:srgbClr val="C00000"/>
                </a:solidFill>
                <a:latin typeface="+mn-lt"/>
                <a:ea typeface="Montserrat"/>
                <a:cs typeface="Montserrat"/>
                <a:sym typeface="Montserrat"/>
              </a:rPr>
              <a:t>Preprocessing</a:t>
            </a:r>
            <a:endParaRPr sz="3200" b="1" u="sng" dirty="0">
              <a:solidFill>
                <a:srgbClr val="C00000"/>
              </a:solidFill>
              <a:latin typeface="+mn-lt"/>
              <a:ea typeface="Montserrat"/>
              <a:cs typeface="Montserrat"/>
              <a:sym typeface="Montserrat"/>
            </a:endParaRPr>
          </a:p>
        </p:txBody>
      </p:sp>
      <p:sp>
        <p:nvSpPr>
          <p:cNvPr id="2" name="Text Placeholder 1">
            <a:extLst>
              <a:ext uri="{FF2B5EF4-FFF2-40B4-BE49-F238E27FC236}">
                <a16:creationId xmlns:a16="http://schemas.microsoft.com/office/drawing/2014/main" id="{747FF548-C7D1-4219-B147-06AE2F2D42FD}"/>
              </a:ext>
            </a:extLst>
          </p:cNvPr>
          <p:cNvSpPr>
            <a:spLocks noGrp="1"/>
          </p:cNvSpPr>
          <p:nvPr>
            <p:ph type="body" idx="1"/>
          </p:nvPr>
        </p:nvSpPr>
        <p:spPr>
          <a:xfrm>
            <a:off x="311700" y="1152475"/>
            <a:ext cx="8520600" cy="3837804"/>
          </a:xfrm>
        </p:spPr>
        <p:txBody>
          <a:bodyPr/>
          <a:lstStyle/>
          <a:p>
            <a:pPr algn="ctr">
              <a:buClr>
                <a:schemeClr val="bg2">
                  <a:lumMod val="10000"/>
                </a:schemeClr>
              </a:buClr>
              <a:buFont typeface="Wingdings" panose="05000000000000000000" pitchFamily="2" charset="2"/>
              <a:buChar char="q"/>
            </a:pPr>
            <a:r>
              <a:rPr lang="en-US" b="1" i="0" u="sng" dirty="0">
                <a:solidFill>
                  <a:schemeClr val="bg2">
                    <a:lumMod val="10000"/>
                  </a:schemeClr>
                </a:solidFill>
                <a:effectLst/>
                <a:latin typeface="Roboto" panose="020B0604020202020204" pitchFamily="2" charset="0"/>
              </a:rPr>
              <a:t>DISTRIBUTION OF VARIABLES </a:t>
            </a:r>
            <a:r>
              <a:rPr lang="en-US" b="1" u="sng" dirty="0">
                <a:solidFill>
                  <a:schemeClr val="bg2">
                    <a:lumMod val="10000"/>
                  </a:schemeClr>
                </a:solidFill>
                <a:latin typeface="Roboto" panose="020B0604020202020204" pitchFamily="2" charset="0"/>
              </a:rPr>
              <a:t>AFTER</a:t>
            </a:r>
            <a:r>
              <a:rPr lang="en-US" b="1" i="0" u="sng" dirty="0">
                <a:solidFill>
                  <a:schemeClr val="bg2">
                    <a:lumMod val="10000"/>
                  </a:schemeClr>
                </a:solidFill>
                <a:effectLst/>
                <a:latin typeface="Roboto" panose="020B0604020202020204" pitchFamily="2" charset="0"/>
              </a:rPr>
              <a:t> SCALING</a:t>
            </a:r>
          </a:p>
        </p:txBody>
      </p:sp>
      <p:pic>
        <p:nvPicPr>
          <p:cNvPr id="4" name="Picture 3">
            <a:extLst>
              <a:ext uri="{FF2B5EF4-FFF2-40B4-BE49-F238E27FC236}">
                <a16:creationId xmlns:a16="http://schemas.microsoft.com/office/drawing/2014/main" id="{11660978-0286-444C-9257-866077FCE429}"/>
              </a:ext>
            </a:extLst>
          </p:cNvPr>
          <p:cNvPicPr>
            <a:picLocks noChangeAspect="1"/>
          </p:cNvPicPr>
          <p:nvPr/>
        </p:nvPicPr>
        <p:blipFill>
          <a:blip r:embed="rId3"/>
          <a:stretch>
            <a:fillRect/>
          </a:stretch>
        </p:blipFill>
        <p:spPr>
          <a:xfrm>
            <a:off x="2709385" y="3428457"/>
            <a:ext cx="3563824" cy="1561822"/>
          </a:xfrm>
          <a:prstGeom prst="rect">
            <a:avLst/>
          </a:prstGeom>
          <a:effectLst>
            <a:outerShdw blurRad="190500" dist="50800" dir="5400000" algn="ctr" rotWithShape="0">
              <a:srgbClr val="000000">
                <a:alpha val="61000"/>
              </a:srgbClr>
            </a:outerShdw>
          </a:effectLst>
        </p:spPr>
      </p:pic>
      <p:pic>
        <p:nvPicPr>
          <p:cNvPr id="8" name="Picture 7">
            <a:extLst>
              <a:ext uri="{FF2B5EF4-FFF2-40B4-BE49-F238E27FC236}">
                <a16:creationId xmlns:a16="http://schemas.microsoft.com/office/drawing/2014/main" id="{0CA555F9-0723-4D2C-89E8-275CF4D74013}"/>
              </a:ext>
            </a:extLst>
          </p:cNvPr>
          <p:cNvPicPr>
            <a:picLocks noChangeAspect="1"/>
          </p:cNvPicPr>
          <p:nvPr/>
        </p:nvPicPr>
        <p:blipFill>
          <a:blip r:embed="rId4"/>
          <a:stretch>
            <a:fillRect/>
          </a:stretch>
        </p:blipFill>
        <p:spPr>
          <a:xfrm>
            <a:off x="524540" y="1608825"/>
            <a:ext cx="3810730" cy="1616149"/>
          </a:xfrm>
          <a:prstGeom prst="rect">
            <a:avLst/>
          </a:prstGeom>
          <a:effectLst>
            <a:outerShdw blurRad="190500" dist="50800" dir="5400000" algn="ctr" rotWithShape="0">
              <a:srgbClr val="000000">
                <a:alpha val="65000"/>
              </a:srgbClr>
            </a:outerShdw>
          </a:effectLst>
        </p:spPr>
      </p:pic>
      <p:pic>
        <p:nvPicPr>
          <p:cNvPr id="11" name="Picture 10">
            <a:extLst>
              <a:ext uri="{FF2B5EF4-FFF2-40B4-BE49-F238E27FC236}">
                <a16:creationId xmlns:a16="http://schemas.microsoft.com/office/drawing/2014/main" id="{68C8C59D-1F78-472C-95D2-11123FE5198A}"/>
              </a:ext>
            </a:extLst>
          </p:cNvPr>
          <p:cNvPicPr>
            <a:picLocks noChangeAspect="1"/>
          </p:cNvPicPr>
          <p:nvPr/>
        </p:nvPicPr>
        <p:blipFill rotWithShape="1">
          <a:blip r:embed="rId5"/>
          <a:srcRect l="1745"/>
          <a:stretch/>
        </p:blipFill>
        <p:spPr>
          <a:xfrm>
            <a:off x="4727944" y="1608825"/>
            <a:ext cx="3707636" cy="1616149"/>
          </a:xfrm>
          <a:prstGeom prst="rect">
            <a:avLst/>
          </a:prstGeom>
          <a:effectLst>
            <a:outerShdw blurRad="266700" dist="50800" dir="5400000" algn="ctr" rotWithShape="0">
              <a:srgbClr val="000000">
                <a:alpha val="56000"/>
              </a:srgbClr>
            </a:outerShdw>
          </a:effectLst>
        </p:spPr>
      </p:pic>
    </p:spTree>
    <p:extLst>
      <p:ext uri="{BB962C8B-B14F-4D97-AF65-F5344CB8AC3E}">
        <p14:creationId xmlns:p14="http://schemas.microsoft.com/office/powerpoint/2010/main" val="3675436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Data </a:t>
            </a:r>
            <a:r>
              <a:rPr lang="en-IN" sz="3200" b="1" u="sng" dirty="0" err="1">
                <a:solidFill>
                  <a:srgbClr val="C00000"/>
                </a:solidFill>
                <a:latin typeface="+mn-lt"/>
                <a:ea typeface="Montserrat"/>
                <a:cs typeface="Montserrat"/>
                <a:sym typeface="Montserrat"/>
              </a:rPr>
              <a:t>Preprocessing</a:t>
            </a:r>
            <a:endParaRPr sz="3200" b="1" u="sng" dirty="0">
              <a:solidFill>
                <a:srgbClr val="C00000"/>
              </a:solidFill>
              <a:latin typeface="+mn-lt"/>
              <a:ea typeface="Montserrat"/>
              <a:cs typeface="Montserrat"/>
              <a:sym typeface="Montserrat"/>
            </a:endParaRPr>
          </a:p>
        </p:txBody>
      </p:sp>
      <p:sp>
        <p:nvSpPr>
          <p:cNvPr id="2" name="Text Placeholder 1">
            <a:extLst>
              <a:ext uri="{FF2B5EF4-FFF2-40B4-BE49-F238E27FC236}">
                <a16:creationId xmlns:a16="http://schemas.microsoft.com/office/drawing/2014/main" id="{747FF548-C7D1-4219-B147-06AE2F2D42FD}"/>
              </a:ext>
            </a:extLst>
          </p:cNvPr>
          <p:cNvSpPr>
            <a:spLocks noGrp="1"/>
          </p:cNvSpPr>
          <p:nvPr>
            <p:ph type="body" idx="1"/>
          </p:nvPr>
        </p:nvSpPr>
        <p:spPr>
          <a:xfrm>
            <a:off x="311700" y="1152475"/>
            <a:ext cx="8520600" cy="3837804"/>
          </a:xfrm>
        </p:spPr>
        <p:txBody>
          <a:bodyPr/>
          <a:lstStyle/>
          <a:p>
            <a:pPr algn="ctr">
              <a:buClr>
                <a:schemeClr val="bg2">
                  <a:lumMod val="10000"/>
                </a:schemeClr>
              </a:buClr>
              <a:buFont typeface="Wingdings" panose="05000000000000000000" pitchFamily="2" charset="2"/>
              <a:buChar char="q"/>
            </a:pPr>
            <a:r>
              <a:rPr lang="en-US" b="1" u="sng" dirty="0">
                <a:solidFill>
                  <a:schemeClr val="bg2">
                    <a:lumMod val="10000"/>
                  </a:schemeClr>
                </a:solidFill>
                <a:latin typeface="Roboto" panose="020B0604020202020204" pitchFamily="2" charset="0"/>
              </a:rPr>
              <a:t>OUTLIERS IN THE </a:t>
            </a:r>
            <a:r>
              <a:rPr lang="en-US" b="1" i="0" u="sng" dirty="0">
                <a:solidFill>
                  <a:schemeClr val="bg2">
                    <a:lumMod val="10000"/>
                  </a:schemeClr>
                </a:solidFill>
                <a:effectLst/>
                <a:latin typeface="Roboto" panose="020B0604020202020204" pitchFamily="2" charset="0"/>
              </a:rPr>
              <a:t>VARIABLES BEFORE SCALING</a:t>
            </a:r>
          </a:p>
        </p:txBody>
      </p:sp>
      <p:pic>
        <p:nvPicPr>
          <p:cNvPr id="13" name="Picture 12">
            <a:extLst>
              <a:ext uri="{FF2B5EF4-FFF2-40B4-BE49-F238E27FC236}">
                <a16:creationId xmlns:a16="http://schemas.microsoft.com/office/drawing/2014/main" id="{5BD107C8-7FE7-4C5A-93C9-19217B207022}"/>
              </a:ext>
            </a:extLst>
          </p:cNvPr>
          <p:cNvPicPr>
            <a:picLocks noChangeAspect="1"/>
          </p:cNvPicPr>
          <p:nvPr/>
        </p:nvPicPr>
        <p:blipFill>
          <a:blip r:embed="rId3"/>
          <a:stretch>
            <a:fillRect/>
          </a:stretch>
        </p:blipFill>
        <p:spPr>
          <a:xfrm>
            <a:off x="3228593" y="1908193"/>
            <a:ext cx="2917541" cy="2146237"/>
          </a:xfrm>
          <a:prstGeom prst="rect">
            <a:avLst/>
          </a:prstGeom>
          <a:effectLst>
            <a:outerShdw blurRad="165100" dist="50800" dir="5400000" algn="ctr" rotWithShape="0">
              <a:srgbClr val="000000">
                <a:alpha val="63000"/>
              </a:srgbClr>
            </a:outerShdw>
          </a:effectLst>
        </p:spPr>
      </p:pic>
      <p:pic>
        <p:nvPicPr>
          <p:cNvPr id="15" name="Picture 14">
            <a:extLst>
              <a:ext uri="{FF2B5EF4-FFF2-40B4-BE49-F238E27FC236}">
                <a16:creationId xmlns:a16="http://schemas.microsoft.com/office/drawing/2014/main" id="{0C4F3D15-06C9-46B1-B42C-B0CF45A00472}"/>
              </a:ext>
            </a:extLst>
          </p:cNvPr>
          <p:cNvPicPr>
            <a:picLocks noChangeAspect="1"/>
          </p:cNvPicPr>
          <p:nvPr/>
        </p:nvPicPr>
        <p:blipFill>
          <a:blip r:embed="rId4"/>
          <a:stretch>
            <a:fillRect/>
          </a:stretch>
        </p:blipFill>
        <p:spPr>
          <a:xfrm>
            <a:off x="155304" y="1908193"/>
            <a:ext cx="2916893" cy="2146237"/>
          </a:xfrm>
          <a:prstGeom prst="rect">
            <a:avLst/>
          </a:prstGeom>
          <a:effectLst>
            <a:outerShdw blurRad="215900" dist="50800" dir="5400000" algn="ctr" rotWithShape="0">
              <a:srgbClr val="000000">
                <a:alpha val="63000"/>
              </a:srgbClr>
            </a:outerShdw>
          </a:effectLst>
        </p:spPr>
      </p:pic>
      <p:pic>
        <p:nvPicPr>
          <p:cNvPr id="17" name="Picture 16">
            <a:extLst>
              <a:ext uri="{FF2B5EF4-FFF2-40B4-BE49-F238E27FC236}">
                <a16:creationId xmlns:a16="http://schemas.microsoft.com/office/drawing/2014/main" id="{ECD59C1D-3B21-477A-AB48-03E97D379D62}"/>
              </a:ext>
            </a:extLst>
          </p:cNvPr>
          <p:cNvPicPr>
            <a:picLocks noChangeAspect="1"/>
          </p:cNvPicPr>
          <p:nvPr/>
        </p:nvPicPr>
        <p:blipFill>
          <a:blip r:embed="rId5"/>
          <a:stretch>
            <a:fillRect/>
          </a:stretch>
        </p:blipFill>
        <p:spPr>
          <a:xfrm>
            <a:off x="6302530" y="1908192"/>
            <a:ext cx="2736112" cy="2146237"/>
          </a:xfrm>
          <a:prstGeom prst="rect">
            <a:avLst/>
          </a:prstGeom>
          <a:effectLst>
            <a:outerShdw blurRad="177800" dist="50800" dir="5400000" algn="ctr" rotWithShape="0">
              <a:srgbClr val="000000">
                <a:alpha val="63000"/>
              </a:srgbClr>
            </a:outerShdw>
          </a:effectLst>
        </p:spPr>
      </p:pic>
    </p:spTree>
    <p:extLst>
      <p:ext uri="{BB962C8B-B14F-4D97-AF65-F5344CB8AC3E}">
        <p14:creationId xmlns:p14="http://schemas.microsoft.com/office/powerpoint/2010/main" val="9554238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Data </a:t>
            </a:r>
            <a:r>
              <a:rPr lang="en-IN" sz="3200" b="1" u="sng" dirty="0" err="1">
                <a:solidFill>
                  <a:srgbClr val="C00000"/>
                </a:solidFill>
                <a:latin typeface="+mn-lt"/>
                <a:ea typeface="Montserrat"/>
                <a:cs typeface="Montserrat"/>
                <a:sym typeface="Montserrat"/>
              </a:rPr>
              <a:t>Preprocessing</a:t>
            </a:r>
            <a:endParaRPr sz="3200" b="1" u="sng" dirty="0">
              <a:solidFill>
                <a:srgbClr val="C00000"/>
              </a:solidFill>
              <a:latin typeface="+mn-lt"/>
              <a:ea typeface="Montserrat"/>
              <a:cs typeface="Montserrat"/>
              <a:sym typeface="Montserrat"/>
            </a:endParaRPr>
          </a:p>
        </p:txBody>
      </p:sp>
      <p:sp>
        <p:nvSpPr>
          <p:cNvPr id="2" name="Text Placeholder 1">
            <a:extLst>
              <a:ext uri="{FF2B5EF4-FFF2-40B4-BE49-F238E27FC236}">
                <a16:creationId xmlns:a16="http://schemas.microsoft.com/office/drawing/2014/main" id="{747FF548-C7D1-4219-B147-06AE2F2D42FD}"/>
              </a:ext>
            </a:extLst>
          </p:cNvPr>
          <p:cNvSpPr>
            <a:spLocks noGrp="1"/>
          </p:cNvSpPr>
          <p:nvPr>
            <p:ph type="body" idx="1"/>
          </p:nvPr>
        </p:nvSpPr>
        <p:spPr>
          <a:xfrm>
            <a:off x="311700" y="1152475"/>
            <a:ext cx="8520600" cy="3837804"/>
          </a:xfrm>
        </p:spPr>
        <p:txBody>
          <a:bodyPr/>
          <a:lstStyle/>
          <a:p>
            <a:pPr algn="ctr">
              <a:buClr>
                <a:schemeClr val="bg2">
                  <a:lumMod val="10000"/>
                </a:schemeClr>
              </a:buClr>
              <a:buFont typeface="Wingdings" panose="05000000000000000000" pitchFamily="2" charset="2"/>
              <a:buChar char="q"/>
            </a:pPr>
            <a:r>
              <a:rPr lang="en-US" b="1" u="sng" dirty="0">
                <a:solidFill>
                  <a:schemeClr val="bg2">
                    <a:lumMod val="10000"/>
                  </a:schemeClr>
                </a:solidFill>
                <a:latin typeface="Roboto" panose="020B0604020202020204" pitchFamily="2" charset="0"/>
              </a:rPr>
              <a:t>OUTLIERS IN THE </a:t>
            </a:r>
            <a:r>
              <a:rPr lang="en-US" b="1" i="0" u="sng" dirty="0">
                <a:solidFill>
                  <a:schemeClr val="bg2">
                    <a:lumMod val="10000"/>
                  </a:schemeClr>
                </a:solidFill>
                <a:effectLst/>
                <a:latin typeface="Roboto" panose="020B0604020202020204" pitchFamily="2" charset="0"/>
              </a:rPr>
              <a:t>VARIABLES AFTER SCALING</a:t>
            </a:r>
          </a:p>
        </p:txBody>
      </p:sp>
      <p:pic>
        <p:nvPicPr>
          <p:cNvPr id="4" name="Picture 3">
            <a:extLst>
              <a:ext uri="{FF2B5EF4-FFF2-40B4-BE49-F238E27FC236}">
                <a16:creationId xmlns:a16="http://schemas.microsoft.com/office/drawing/2014/main" id="{AD92222E-F9CA-42D5-BADD-07E2E0D6B036}"/>
              </a:ext>
            </a:extLst>
          </p:cNvPr>
          <p:cNvPicPr>
            <a:picLocks noChangeAspect="1"/>
          </p:cNvPicPr>
          <p:nvPr/>
        </p:nvPicPr>
        <p:blipFill>
          <a:blip r:embed="rId3"/>
          <a:stretch>
            <a:fillRect/>
          </a:stretch>
        </p:blipFill>
        <p:spPr>
          <a:xfrm>
            <a:off x="6306837" y="1732530"/>
            <a:ext cx="2650055" cy="2243951"/>
          </a:xfrm>
          <a:prstGeom prst="rect">
            <a:avLst/>
          </a:prstGeom>
          <a:effectLst>
            <a:outerShdw blurRad="203200" dist="50800" dir="5400000" algn="ctr" rotWithShape="0">
              <a:srgbClr val="000000">
                <a:alpha val="58000"/>
              </a:srgbClr>
            </a:outerShdw>
          </a:effectLst>
        </p:spPr>
      </p:pic>
      <p:pic>
        <p:nvPicPr>
          <p:cNvPr id="6" name="Picture 5">
            <a:extLst>
              <a:ext uri="{FF2B5EF4-FFF2-40B4-BE49-F238E27FC236}">
                <a16:creationId xmlns:a16="http://schemas.microsoft.com/office/drawing/2014/main" id="{F2D3B63C-884F-471D-9D94-162251950BA8}"/>
              </a:ext>
            </a:extLst>
          </p:cNvPr>
          <p:cNvPicPr>
            <a:picLocks noChangeAspect="1"/>
          </p:cNvPicPr>
          <p:nvPr/>
        </p:nvPicPr>
        <p:blipFill>
          <a:blip r:embed="rId4"/>
          <a:stretch>
            <a:fillRect/>
          </a:stretch>
        </p:blipFill>
        <p:spPr>
          <a:xfrm>
            <a:off x="3306424" y="1694122"/>
            <a:ext cx="2747047" cy="2307440"/>
          </a:xfrm>
          <a:prstGeom prst="rect">
            <a:avLst/>
          </a:prstGeom>
          <a:effectLst>
            <a:outerShdw blurRad="190500" dist="50800" dir="5400000" algn="ctr" rotWithShape="0">
              <a:srgbClr val="000000">
                <a:alpha val="61000"/>
              </a:srgbClr>
            </a:outerShdw>
          </a:effectLst>
        </p:spPr>
      </p:pic>
      <p:pic>
        <p:nvPicPr>
          <p:cNvPr id="8" name="Picture 7">
            <a:extLst>
              <a:ext uri="{FF2B5EF4-FFF2-40B4-BE49-F238E27FC236}">
                <a16:creationId xmlns:a16="http://schemas.microsoft.com/office/drawing/2014/main" id="{B84DC0BA-9DBD-4E1A-97D6-B92E895908C9}"/>
              </a:ext>
            </a:extLst>
          </p:cNvPr>
          <p:cNvPicPr>
            <a:picLocks noChangeAspect="1"/>
          </p:cNvPicPr>
          <p:nvPr/>
        </p:nvPicPr>
        <p:blipFill>
          <a:blip r:embed="rId5"/>
          <a:stretch>
            <a:fillRect/>
          </a:stretch>
        </p:blipFill>
        <p:spPr>
          <a:xfrm>
            <a:off x="187108" y="1732529"/>
            <a:ext cx="2903422" cy="2201518"/>
          </a:xfrm>
          <a:prstGeom prst="rect">
            <a:avLst/>
          </a:prstGeom>
          <a:effectLst>
            <a:outerShdw blurRad="165100" dist="50800" dir="5400000" algn="ctr" rotWithShape="0">
              <a:srgbClr val="000000">
                <a:alpha val="56000"/>
              </a:srgbClr>
            </a:outerShdw>
          </a:effectLst>
        </p:spPr>
      </p:pic>
    </p:spTree>
    <p:extLst>
      <p:ext uri="{BB962C8B-B14F-4D97-AF65-F5344CB8AC3E}">
        <p14:creationId xmlns:p14="http://schemas.microsoft.com/office/powerpoint/2010/main" val="11311295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j-lt"/>
                <a:ea typeface="Montserrat"/>
                <a:cs typeface="Montserrat"/>
                <a:sym typeface="Montserrat"/>
              </a:rPr>
              <a:t>Model Training and Implementation</a:t>
            </a:r>
            <a:endParaRPr sz="3200" b="1" u="sng" dirty="0">
              <a:solidFill>
                <a:srgbClr val="C00000"/>
              </a:solidFill>
              <a:latin typeface="+mj-lt"/>
              <a:ea typeface="Montserrat"/>
              <a:cs typeface="Montserrat"/>
              <a:sym typeface="Montserrat"/>
            </a:endParaRPr>
          </a:p>
        </p:txBody>
      </p:sp>
      <p:sp>
        <p:nvSpPr>
          <p:cNvPr id="3" name="Text Placeholder 2">
            <a:extLst>
              <a:ext uri="{FF2B5EF4-FFF2-40B4-BE49-F238E27FC236}">
                <a16:creationId xmlns:a16="http://schemas.microsoft.com/office/drawing/2014/main" id="{FBF73542-33BA-42F0-8654-08EA9C777FB3}"/>
              </a:ext>
            </a:extLst>
          </p:cNvPr>
          <p:cNvSpPr>
            <a:spLocks noGrp="1"/>
          </p:cNvSpPr>
          <p:nvPr>
            <p:ph type="body" idx="1"/>
          </p:nvPr>
        </p:nvSpPr>
        <p:spPr>
          <a:xfrm>
            <a:off x="311700" y="1152474"/>
            <a:ext cx="3999900" cy="3891716"/>
          </a:xfrm>
        </p:spPr>
        <p:txBody>
          <a:bodyPr/>
          <a:lstStyle/>
          <a:p>
            <a:pPr>
              <a:buClr>
                <a:schemeClr val="bg2">
                  <a:lumMod val="10000"/>
                </a:schemeClr>
              </a:buClr>
            </a:pPr>
            <a:r>
              <a:rPr lang="en-US" sz="2000" b="1" u="sng" dirty="0">
                <a:solidFill>
                  <a:schemeClr val="bg2">
                    <a:lumMod val="10000"/>
                  </a:schemeClr>
                </a:solidFill>
              </a:rPr>
              <a:t>Models used for training</a:t>
            </a:r>
          </a:p>
          <a:p>
            <a:pPr marL="939800" lvl="1" indent="-342900">
              <a:buClr>
                <a:schemeClr val="bg2">
                  <a:lumMod val="10000"/>
                </a:schemeClr>
              </a:buClr>
              <a:buFont typeface="+mj-lt"/>
              <a:buAutoNum type="arabicPeriod"/>
            </a:pPr>
            <a:r>
              <a:rPr lang="en-US" sz="1800" b="1" dirty="0" err="1">
                <a:solidFill>
                  <a:schemeClr val="bg2">
                    <a:lumMod val="10000"/>
                  </a:schemeClr>
                </a:solidFill>
              </a:rPr>
              <a:t>Kmeans</a:t>
            </a:r>
            <a:r>
              <a:rPr lang="en-US" sz="1800" b="1" dirty="0">
                <a:solidFill>
                  <a:schemeClr val="bg2">
                    <a:lumMod val="10000"/>
                  </a:schemeClr>
                </a:solidFill>
              </a:rPr>
              <a:t> Clustering</a:t>
            </a:r>
          </a:p>
          <a:p>
            <a:pPr marL="939800" lvl="1" indent="-342900">
              <a:buClr>
                <a:schemeClr val="bg2">
                  <a:lumMod val="10000"/>
                </a:schemeClr>
              </a:buClr>
              <a:buFont typeface="+mj-lt"/>
              <a:buAutoNum type="arabicPeriod"/>
            </a:pPr>
            <a:r>
              <a:rPr lang="en-US" sz="1800" b="1" dirty="0">
                <a:solidFill>
                  <a:schemeClr val="bg2">
                    <a:lumMod val="10000"/>
                  </a:schemeClr>
                </a:solidFill>
              </a:rPr>
              <a:t>Agglomerative Clustering</a:t>
            </a:r>
          </a:p>
          <a:p>
            <a:pPr marL="939800" lvl="1" indent="-342900">
              <a:buClr>
                <a:schemeClr val="bg2">
                  <a:lumMod val="10000"/>
                </a:schemeClr>
              </a:buClr>
              <a:buFont typeface="+mj-lt"/>
              <a:buAutoNum type="arabicPeriod"/>
            </a:pPr>
            <a:r>
              <a:rPr lang="en-US" sz="1800" b="1" dirty="0">
                <a:solidFill>
                  <a:schemeClr val="bg2">
                    <a:lumMod val="10000"/>
                  </a:schemeClr>
                </a:solidFill>
              </a:rPr>
              <a:t>DBSCAN</a:t>
            </a:r>
          </a:p>
          <a:p>
            <a:pPr marL="939800" lvl="1" indent="-342900">
              <a:buClr>
                <a:schemeClr val="bg2">
                  <a:lumMod val="10000"/>
                </a:schemeClr>
              </a:buClr>
              <a:buFont typeface="+mj-lt"/>
              <a:buAutoNum type="arabicPeriod"/>
            </a:pPr>
            <a:r>
              <a:rPr lang="en-US" sz="1800" b="1" dirty="0">
                <a:solidFill>
                  <a:schemeClr val="bg2">
                    <a:lumMod val="10000"/>
                  </a:schemeClr>
                </a:solidFill>
              </a:rPr>
              <a:t>Spectral Clustering</a:t>
            </a:r>
          </a:p>
        </p:txBody>
      </p:sp>
      <p:sp>
        <p:nvSpPr>
          <p:cNvPr id="4" name="Text Placeholder 3">
            <a:extLst>
              <a:ext uri="{FF2B5EF4-FFF2-40B4-BE49-F238E27FC236}">
                <a16:creationId xmlns:a16="http://schemas.microsoft.com/office/drawing/2014/main" id="{9FEC87BF-258E-4BB8-81E9-1BA204AAAA05}"/>
              </a:ext>
            </a:extLst>
          </p:cNvPr>
          <p:cNvSpPr>
            <a:spLocks noGrp="1"/>
          </p:cNvSpPr>
          <p:nvPr>
            <p:ph type="body" idx="2"/>
          </p:nvPr>
        </p:nvSpPr>
        <p:spPr>
          <a:xfrm>
            <a:off x="4832400" y="1152474"/>
            <a:ext cx="3999900" cy="3891715"/>
          </a:xfrm>
        </p:spPr>
        <p:txBody>
          <a:bodyPr/>
          <a:lstStyle/>
          <a:p>
            <a:pPr>
              <a:buClr>
                <a:schemeClr val="bg2">
                  <a:lumMod val="10000"/>
                </a:schemeClr>
              </a:buClr>
            </a:pPr>
            <a:r>
              <a:rPr lang="en-US" sz="2000" b="1" u="sng" dirty="0">
                <a:solidFill>
                  <a:schemeClr val="bg2">
                    <a:lumMod val="10000"/>
                  </a:schemeClr>
                </a:solidFill>
              </a:rPr>
              <a:t>Metrics used for evaluation</a:t>
            </a:r>
          </a:p>
          <a:p>
            <a:pPr marL="1054100" lvl="1" indent="-457200">
              <a:buClr>
                <a:schemeClr val="bg2">
                  <a:lumMod val="10000"/>
                </a:schemeClr>
              </a:buClr>
              <a:buFont typeface="+mj-lt"/>
              <a:buAutoNum type="arabicPeriod"/>
            </a:pPr>
            <a:r>
              <a:rPr lang="en-IN" sz="1800" b="1" i="0" dirty="0">
                <a:solidFill>
                  <a:schemeClr val="bg2">
                    <a:lumMod val="10000"/>
                  </a:schemeClr>
                </a:solidFill>
                <a:effectLst/>
                <a:latin typeface="+mn-lt"/>
              </a:rPr>
              <a:t>Davies Bouldin Score</a:t>
            </a:r>
          </a:p>
          <a:p>
            <a:pPr marL="1054100" lvl="1" indent="-457200">
              <a:buClr>
                <a:schemeClr val="bg2">
                  <a:lumMod val="10000"/>
                </a:schemeClr>
              </a:buClr>
              <a:buFont typeface="+mj-lt"/>
              <a:buAutoNum type="arabicPeriod"/>
            </a:pPr>
            <a:r>
              <a:rPr lang="en-IN" sz="1800" b="1" i="0" dirty="0" err="1">
                <a:solidFill>
                  <a:schemeClr val="bg2">
                    <a:lumMod val="10000"/>
                  </a:schemeClr>
                </a:solidFill>
                <a:effectLst/>
                <a:latin typeface="+mn-lt"/>
              </a:rPr>
              <a:t>Calinski</a:t>
            </a:r>
            <a:r>
              <a:rPr lang="en-IN" sz="1800" b="1" i="0" dirty="0">
                <a:solidFill>
                  <a:schemeClr val="bg2">
                    <a:lumMod val="10000"/>
                  </a:schemeClr>
                </a:solidFill>
                <a:effectLst/>
                <a:latin typeface="+mn-lt"/>
              </a:rPr>
              <a:t> </a:t>
            </a:r>
            <a:r>
              <a:rPr lang="en-IN" sz="1800" b="1" i="0" dirty="0" err="1">
                <a:solidFill>
                  <a:schemeClr val="bg2">
                    <a:lumMod val="10000"/>
                  </a:schemeClr>
                </a:solidFill>
                <a:effectLst/>
                <a:latin typeface="+mn-lt"/>
              </a:rPr>
              <a:t>Harabasz</a:t>
            </a:r>
            <a:r>
              <a:rPr lang="en-IN" sz="1800" b="1" i="0" dirty="0">
                <a:solidFill>
                  <a:schemeClr val="bg2">
                    <a:lumMod val="10000"/>
                  </a:schemeClr>
                </a:solidFill>
                <a:effectLst/>
                <a:latin typeface="+mn-lt"/>
              </a:rPr>
              <a:t> Score</a:t>
            </a:r>
          </a:p>
          <a:p>
            <a:pPr marL="1054100" lvl="1" indent="-457200">
              <a:buClr>
                <a:schemeClr val="bg2">
                  <a:lumMod val="10000"/>
                </a:schemeClr>
              </a:buClr>
              <a:buFont typeface="+mj-lt"/>
              <a:buAutoNum type="arabicPeriod"/>
            </a:pPr>
            <a:r>
              <a:rPr lang="en-IN" sz="1800" b="1" i="0" dirty="0">
                <a:solidFill>
                  <a:schemeClr val="bg2">
                    <a:lumMod val="10000"/>
                  </a:schemeClr>
                </a:solidFill>
                <a:effectLst/>
                <a:latin typeface="+mn-lt"/>
              </a:rPr>
              <a:t>Silhouette Score</a:t>
            </a:r>
          </a:p>
        </p:txBody>
      </p:sp>
    </p:spTree>
    <p:extLst>
      <p:ext uri="{BB962C8B-B14F-4D97-AF65-F5344CB8AC3E}">
        <p14:creationId xmlns:p14="http://schemas.microsoft.com/office/powerpoint/2010/main" val="24872602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err="1">
                <a:solidFill>
                  <a:srgbClr val="C00000"/>
                </a:solidFill>
                <a:latin typeface="+mn-lt"/>
                <a:ea typeface="Montserrat"/>
                <a:cs typeface="Montserrat"/>
                <a:sym typeface="Montserrat"/>
              </a:rPr>
              <a:t>KMeans</a:t>
            </a:r>
            <a:r>
              <a:rPr lang="en-IN" sz="3200" b="1" u="sng" dirty="0">
                <a:solidFill>
                  <a:srgbClr val="C00000"/>
                </a:solidFill>
                <a:latin typeface="+mn-lt"/>
                <a:ea typeface="Montserrat"/>
                <a:cs typeface="Montserrat"/>
                <a:sym typeface="Montserrat"/>
              </a:rPr>
              <a:t> Clustering</a:t>
            </a:r>
            <a:endParaRPr sz="3200" b="1" u="sng" dirty="0">
              <a:solidFill>
                <a:srgbClr val="C00000"/>
              </a:solidFill>
              <a:latin typeface="+mn-lt"/>
              <a:ea typeface="Montserrat"/>
              <a:cs typeface="Montserrat"/>
              <a:sym typeface="Montserrat"/>
            </a:endParaRPr>
          </a:p>
        </p:txBody>
      </p:sp>
      <p:sp>
        <p:nvSpPr>
          <p:cNvPr id="2" name="Text Placeholder 1">
            <a:extLst>
              <a:ext uri="{FF2B5EF4-FFF2-40B4-BE49-F238E27FC236}">
                <a16:creationId xmlns:a16="http://schemas.microsoft.com/office/drawing/2014/main" id="{6EB89EA9-0D8A-4FDF-B59A-2839CE989F26}"/>
              </a:ext>
            </a:extLst>
          </p:cNvPr>
          <p:cNvSpPr>
            <a:spLocks noGrp="1"/>
          </p:cNvSpPr>
          <p:nvPr>
            <p:ph type="body" idx="1"/>
          </p:nvPr>
        </p:nvSpPr>
        <p:spPr>
          <a:xfrm>
            <a:off x="311700" y="1152475"/>
            <a:ext cx="5415705" cy="3416400"/>
          </a:xfrm>
        </p:spPr>
        <p:txBody>
          <a:bodyPr/>
          <a:lstStyle/>
          <a:p>
            <a:pPr>
              <a:buClr>
                <a:schemeClr val="bg2">
                  <a:lumMod val="10000"/>
                </a:schemeClr>
              </a:buClr>
              <a:buFont typeface="Arial" panose="020B0604020202020204" pitchFamily="34" charset="0"/>
              <a:buChar char="•"/>
            </a:pPr>
            <a:r>
              <a:rPr lang="en-IN" sz="1600" dirty="0">
                <a:solidFill>
                  <a:schemeClr val="bg2">
                    <a:lumMod val="10000"/>
                  </a:schemeClr>
                </a:solidFill>
              </a:rPr>
              <a:t>From the elbow method as well as the silhouette method we conclude that the optimal number of clusters for our </a:t>
            </a:r>
            <a:r>
              <a:rPr lang="en-IN" sz="1600" dirty="0" err="1">
                <a:solidFill>
                  <a:schemeClr val="bg2">
                    <a:lumMod val="10000"/>
                  </a:schemeClr>
                </a:solidFill>
              </a:rPr>
              <a:t>KMeans</a:t>
            </a:r>
            <a:r>
              <a:rPr lang="en-IN" sz="1600" dirty="0">
                <a:solidFill>
                  <a:schemeClr val="bg2">
                    <a:lumMod val="10000"/>
                  </a:schemeClr>
                </a:solidFill>
              </a:rPr>
              <a:t> model is 3.</a:t>
            </a:r>
          </a:p>
        </p:txBody>
      </p:sp>
      <p:pic>
        <p:nvPicPr>
          <p:cNvPr id="5" name="Picture 4">
            <a:extLst>
              <a:ext uri="{FF2B5EF4-FFF2-40B4-BE49-F238E27FC236}">
                <a16:creationId xmlns:a16="http://schemas.microsoft.com/office/drawing/2014/main" id="{0E748982-9D18-498D-9256-034FA72EFE77}"/>
              </a:ext>
            </a:extLst>
          </p:cNvPr>
          <p:cNvPicPr>
            <a:picLocks noChangeAspect="1"/>
          </p:cNvPicPr>
          <p:nvPr/>
        </p:nvPicPr>
        <p:blipFill>
          <a:blip r:embed="rId3"/>
          <a:stretch>
            <a:fillRect/>
          </a:stretch>
        </p:blipFill>
        <p:spPr>
          <a:xfrm>
            <a:off x="5890896" y="1627396"/>
            <a:ext cx="3111336" cy="2629128"/>
          </a:xfrm>
          <a:prstGeom prst="rect">
            <a:avLst/>
          </a:prstGeom>
        </p:spPr>
      </p:pic>
    </p:spTree>
    <p:extLst>
      <p:ext uri="{BB962C8B-B14F-4D97-AF65-F5344CB8AC3E}">
        <p14:creationId xmlns:p14="http://schemas.microsoft.com/office/powerpoint/2010/main" val="21893010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err="1">
                <a:solidFill>
                  <a:srgbClr val="C00000"/>
                </a:solidFill>
                <a:latin typeface="+mn-lt"/>
                <a:ea typeface="Montserrat"/>
                <a:cs typeface="Montserrat"/>
                <a:sym typeface="Montserrat"/>
              </a:rPr>
              <a:t>KMeans</a:t>
            </a:r>
            <a:r>
              <a:rPr lang="en-IN" sz="3200" b="1" u="sng" dirty="0">
                <a:solidFill>
                  <a:srgbClr val="C00000"/>
                </a:solidFill>
                <a:latin typeface="+mn-lt"/>
                <a:ea typeface="Montserrat"/>
                <a:cs typeface="Montserrat"/>
                <a:sym typeface="Montserrat"/>
              </a:rPr>
              <a:t> Clustering</a:t>
            </a:r>
            <a:endParaRPr sz="3200" b="1" u="sng" dirty="0">
              <a:solidFill>
                <a:srgbClr val="C00000"/>
              </a:solidFill>
              <a:latin typeface="+mn-lt"/>
              <a:ea typeface="Montserrat"/>
              <a:cs typeface="Montserrat"/>
              <a:sym typeface="Montserrat"/>
            </a:endParaRPr>
          </a:p>
        </p:txBody>
      </p:sp>
      <p:pic>
        <p:nvPicPr>
          <p:cNvPr id="4" name="Picture 3">
            <a:extLst>
              <a:ext uri="{FF2B5EF4-FFF2-40B4-BE49-F238E27FC236}">
                <a16:creationId xmlns:a16="http://schemas.microsoft.com/office/drawing/2014/main" id="{F5E74494-E893-43EF-ABA3-3E8486AD4A15}"/>
              </a:ext>
            </a:extLst>
          </p:cNvPr>
          <p:cNvPicPr>
            <a:picLocks noChangeAspect="1"/>
          </p:cNvPicPr>
          <p:nvPr/>
        </p:nvPicPr>
        <p:blipFill>
          <a:blip r:embed="rId3"/>
          <a:stretch>
            <a:fillRect/>
          </a:stretch>
        </p:blipFill>
        <p:spPr>
          <a:xfrm>
            <a:off x="4720856" y="1017725"/>
            <a:ext cx="3990753" cy="3828663"/>
          </a:xfrm>
          <a:prstGeom prst="rect">
            <a:avLst/>
          </a:prstGeom>
          <a:effectLst>
            <a:outerShdw blurRad="101600" dist="50800" dir="5400000" algn="ctr" rotWithShape="0">
              <a:srgbClr val="000000">
                <a:alpha val="58000"/>
              </a:srgbClr>
            </a:outerShdw>
          </a:effectLst>
        </p:spPr>
      </p:pic>
      <p:pic>
        <p:nvPicPr>
          <p:cNvPr id="6" name="Picture 5">
            <a:extLst>
              <a:ext uri="{FF2B5EF4-FFF2-40B4-BE49-F238E27FC236}">
                <a16:creationId xmlns:a16="http://schemas.microsoft.com/office/drawing/2014/main" id="{EA65B081-1388-4A08-AD62-8167ABCF62B5}"/>
              </a:ext>
            </a:extLst>
          </p:cNvPr>
          <p:cNvPicPr>
            <a:picLocks noChangeAspect="1"/>
          </p:cNvPicPr>
          <p:nvPr/>
        </p:nvPicPr>
        <p:blipFill>
          <a:blip r:embed="rId4"/>
          <a:stretch>
            <a:fillRect/>
          </a:stretch>
        </p:blipFill>
        <p:spPr>
          <a:xfrm>
            <a:off x="432391" y="1017725"/>
            <a:ext cx="3951250" cy="3753412"/>
          </a:xfrm>
          <a:prstGeom prst="rect">
            <a:avLst/>
          </a:prstGeom>
          <a:effectLst>
            <a:outerShdw blurRad="139700" dist="50800" dir="5400000" sx="101000" sy="101000" algn="ctr" rotWithShape="0">
              <a:srgbClr val="000000">
                <a:alpha val="55000"/>
              </a:srgbClr>
            </a:outerShdw>
          </a:effectLst>
        </p:spPr>
      </p:pic>
    </p:spTree>
    <p:extLst>
      <p:ext uri="{BB962C8B-B14F-4D97-AF65-F5344CB8AC3E}">
        <p14:creationId xmlns:p14="http://schemas.microsoft.com/office/powerpoint/2010/main" val="1036987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err="1">
                <a:solidFill>
                  <a:srgbClr val="C00000"/>
                </a:solidFill>
                <a:latin typeface="+mn-lt"/>
                <a:ea typeface="Montserrat"/>
                <a:cs typeface="Montserrat"/>
                <a:sym typeface="Montserrat"/>
              </a:rPr>
              <a:t>KMeans</a:t>
            </a:r>
            <a:r>
              <a:rPr lang="en-IN" sz="3200" b="1" u="sng" dirty="0">
                <a:solidFill>
                  <a:srgbClr val="C00000"/>
                </a:solidFill>
                <a:latin typeface="+mn-lt"/>
                <a:ea typeface="Montserrat"/>
                <a:cs typeface="Montserrat"/>
                <a:sym typeface="Montserrat"/>
              </a:rPr>
              <a:t> Clustering</a:t>
            </a:r>
            <a:endParaRPr sz="3200" b="1" u="sng" dirty="0">
              <a:solidFill>
                <a:srgbClr val="C00000"/>
              </a:solidFill>
              <a:latin typeface="+mn-lt"/>
              <a:ea typeface="Montserrat"/>
              <a:cs typeface="Montserrat"/>
              <a:sym typeface="Montserrat"/>
            </a:endParaRPr>
          </a:p>
        </p:txBody>
      </p:sp>
      <p:pic>
        <p:nvPicPr>
          <p:cNvPr id="3" name="Picture 2">
            <a:extLst>
              <a:ext uri="{FF2B5EF4-FFF2-40B4-BE49-F238E27FC236}">
                <a16:creationId xmlns:a16="http://schemas.microsoft.com/office/drawing/2014/main" id="{F3FD70AB-C387-4586-9A2F-F43381CD743A}"/>
              </a:ext>
            </a:extLst>
          </p:cNvPr>
          <p:cNvPicPr>
            <a:picLocks noChangeAspect="1"/>
          </p:cNvPicPr>
          <p:nvPr/>
        </p:nvPicPr>
        <p:blipFill>
          <a:blip r:embed="rId3"/>
          <a:stretch>
            <a:fillRect/>
          </a:stretch>
        </p:blipFill>
        <p:spPr>
          <a:xfrm>
            <a:off x="311701" y="1017726"/>
            <a:ext cx="4032634" cy="3830722"/>
          </a:xfrm>
          <a:prstGeom prst="rect">
            <a:avLst/>
          </a:prstGeom>
          <a:effectLst>
            <a:outerShdw blurRad="177800" dist="50800" dir="5400000" algn="ctr" rotWithShape="0">
              <a:srgbClr val="000000">
                <a:alpha val="54000"/>
              </a:srgbClr>
            </a:outerShdw>
          </a:effectLst>
        </p:spPr>
      </p:pic>
      <p:pic>
        <p:nvPicPr>
          <p:cNvPr id="7" name="Picture 6">
            <a:extLst>
              <a:ext uri="{FF2B5EF4-FFF2-40B4-BE49-F238E27FC236}">
                <a16:creationId xmlns:a16="http://schemas.microsoft.com/office/drawing/2014/main" id="{B6A43083-B6C1-45EB-8101-5B6077CE977C}"/>
              </a:ext>
            </a:extLst>
          </p:cNvPr>
          <p:cNvPicPr>
            <a:picLocks noChangeAspect="1"/>
          </p:cNvPicPr>
          <p:nvPr/>
        </p:nvPicPr>
        <p:blipFill>
          <a:blip r:embed="rId4"/>
          <a:stretch>
            <a:fillRect/>
          </a:stretch>
        </p:blipFill>
        <p:spPr>
          <a:xfrm>
            <a:off x="4689897" y="1017726"/>
            <a:ext cx="4062722" cy="3830722"/>
          </a:xfrm>
          <a:prstGeom prst="rect">
            <a:avLst/>
          </a:prstGeom>
          <a:effectLst>
            <a:outerShdw blurRad="152400" dist="50800" dir="5400000" algn="ctr" rotWithShape="0">
              <a:srgbClr val="000000">
                <a:alpha val="56000"/>
              </a:srgbClr>
            </a:outerShdw>
          </a:effectLst>
        </p:spPr>
      </p:pic>
    </p:spTree>
    <p:extLst>
      <p:ext uri="{BB962C8B-B14F-4D97-AF65-F5344CB8AC3E}">
        <p14:creationId xmlns:p14="http://schemas.microsoft.com/office/powerpoint/2010/main" val="3431451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Agglomerative Clustering</a:t>
            </a:r>
            <a:endParaRPr sz="3200" b="1" u="sng" dirty="0">
              <a:solidFill>
                <a:srgbClr val="C00000"/>
              </a:solidFill>
              <a:latin typeface="+mn-lt"/>
              <a:ea typeface="Montserrat"/>
              <a:cs typeface="Montserrat"/>
              <a:sym typeface="Montserrat"/>
            </a:endParaRPr>
          </a:p>
        </p:txBody>
      </p:sp>
      <p:sp>
        <p:nvSpPr>
          <p:cNvPr id="2" name="Text Placeholder 1">
            <a:extLst>
              <a:ext uri="{FF2B5EF4-FFF2-40B4-BE49-F238E27FC236}">
                <a16:creationId xmlns:a16="http://schemas.microsoft.com/office/drawing/2014/main" id="{651E4919-5D83-48EA-A370-B7ADB89CD36E}"/>
              </a:ext>
            </a:extLst>
          </p:cNvPr>
          <p:cNvSpPr>
            <a:spLocks noGrp="1"/>
          </p:cNvSpPr>
          <p:nvPr>
            <p:ph type="body" idx="1"/>
          </p:nvPr>
        </p:nvSpPr>
        <p:spPr>
          <a:xfrm>
            <a:off x="311700" y="1152475"/>
            <a:ext cx="5025844" cy="3416400"/>
          </a:xfrm>
        </p:spPr>
        <p:txBody>
          <a:bodyPr/>
          <a:lstStyle/>
          <a:p>
            <a:pPr>
              <a:buClr>
                <a:schemeClr val="bg2">
                  <a:lumMod val="10000"/>
                </a:schemeClr>
              </a:buClr>
              <a:buFont typeface="Arial" panose="020B0604020202020204" pitchFamily="34" charset="0"/>
              <a:buChar char="•"/>
            </a:pPr>
            <a:r>
              <a:rPr lang="en-IN" sz="1600" dirty="0">
                <a:solidFill>
                  <a:schemeClr val="bg2">
                    <a:lumMod val="10000"/>
                  </a:schemeClr>
                </a:solidFill>
              </a:rPr>
              <a:t>From the dendrogram formed by using Hierarchical clustering, we conclude that the optimal number of clusters for our Agglomerative clustering model is 3.</a:t>
            </a:r>
          </a:p>
        </p:txBody>
      </p:sp>
      <p:pic>
        <p:nvPicPr>
          <p:cNvPr id="5" name="Picture 4">
            <a:extLst>
              <a:ext uri="{FF2B5EF4-FFF2-40B4-BE49-F238E27FC236}">
                <a16:creationId xmlns:a16="http://schemas.microsoft.com/office/drawing/2014/main" id="{C45329F6-FFDA-401A-B06B-1CB455A9B714}"/>
              </a:ext>
            </a:extLst>
          </p:cNvPr>
          <p:cNvPicPr>
            <a:picLocks noChangeAspect="1"/>
          </p:cNvPicPr>
          <p:nvPr/>
        </p:nvPicPr>
        <p:blipFill rotWithShape="1">
          <a:blip r:embed="rId3"/>
          <a:srcRect l="1275" r="-1" b="4597"/>
          <a:stretch/>
        </p:blipFill>
        <p:spPr>
          <a:xfrm>
            <a:off x="5600121" y="1747429"/>
            <a:ext cx="3388124" cy="2221288"/>
          </a:xfrm>
          <a:prstGeom prst="rect">
            <a:avLst/>
          </a:prstGeom>
        </p:spPr>
      </p:pic>
    </p:spTree>
    <p:extLst>
      <p:ext uri="{BB962C8B-B14F-4D97-AF65-F5344CB8AC3E}">
        <p14:creationId xmlns:p14="http://schemas.microsoft.com/office/powerpoint/2010/main" val="2890534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Customer Segmentation</a:t>
            </a:r>
            <a:endParaRPr sz="3200" b="1" u="sng" dirty="0">
              <a:solidFill>
                <a:srgbClr val="C00000"/>
              </a:solidFill>
              <a:latin typeface="+mn-lt"/>
              <a:ea typeface="Montserrat"/>
              <a:cs typeface="Montserrat"/>
              <a:sym typeface="Montserrat"/>
            </a:endParaRPr>
          </a:p>
        </p:txBody>
      </p:sp>
      <p:sp>
        <p:nvSpPr>
          <p:cNvPr id="2" name="Text Placeholder 1">
            <a:extLst>
              <a:ext uri="{FF2B5EF4-FFF2-40B4-BE49-F238E27FC236}">
                <a16:creationId xmlns:a16="http://schemas.microsoft.com/office/drawing/2014/main" id="{747FF548-C7D1-4219-B147-06AE2F2D42FD}"/>
              </a:ext>
            </a:extLst>
          </p:cNvPr>
          <p:cNvSpPr>
            <a:spLocks noGrp="1"/>
          </p:cNvSpPr>
          <p:nvPr>
            <p:ph type="body" idx="1"/>
          </p:nvPr>
        </p:nvSpPr>
        <p:spPr>
          <a:xfrm>
            <a:off x="311700" y="1152475"/>
            <a:ext cx="8520600" cy="3546000"/>
          </a:xfrm>
        </p:spPr>
        <p:txBody>
          <a:bodyPr/>
          <a:lstStyle/>
          <a:p>
            <a:pPr>
              <a:buClr>
                <a:schemeClr val="bg2">
                  <a:lumMod val="10000"/>
                </a:schemeClr>
              </a:buClr>
              <a:buFont typeface="Arial" panose="020B0604020202020204" pitchFamily="34" charset="0"/>
              <a:buChar char="•"/>
            </a:pPr>
            <a:r>
              <a:rPr lang="en-US" sz="1600" b="0" i="0" dirty="0">
                <a:solidFill>
                  <a:schemeClr val="bg2">
                    <a:lumMod val="10000"/>
                  </a:schemeClr>
                </a:solidFill>
                <a:effectLst/>
                <a:latin typeface="Arial" panose="020B0604020202020204" pitchFamily="34" charset="0"/>
              </a:rPr>
              <a:t>Customer segmentation is the practice of dividing a customer base into groups of individuals that are similar in specific ways relevant to marketing, such as age, gender, interests and spending habits.</a:t>
            </a:r>
          </a:p>
          <a:p>
            <a:pPr>
              <a:buClr>
                <a:schemeClr val="bg2">
                  <a:lumMod val="10000"/>
                </a:schemeClr>
              </a:buClr>
              <a:buFont typeface="Arial" panose="020B0604020202020204" pitchFamily="34" charset="0"/>
              <a:buChar char="•"/>
            </a:pPr>
            <a:r>
              <a:rPr lang="en-US" sz="1600" b="0" i="0" dirty="0">
                <a:solidFill>
                  <a:schemeClr val="bg2">
                    <a:lumMod val="10000"/>
                  </a:schemeClr>
                </a:solidFill>
                <a:effectLst/>
                <a:latin typeface="Arial" panose="020B0604020202020204" pitchFamily="34" charset="0"/>
              </a:rPr>
              <a:t>Companies employing customer segmentation operate under the fact that every customer is different and that their marketing efforts would be better served if they target specific, smaller groups with messages that those consumers would find relevant and lead them to buy something.</a:t>
            </a:r>
            <a:endParaRPr lang="en-US" sz="1600" dirty="0">
              <a:solidFill>
                <a:schemeClr val="bg2">
                  <a:lumMod val="10000"/>
                </a:schemeClr>
              </a:solidFill>
              <a:latin typeface="Arial" panose="020B0604020202020204" pitchFamily="34" charset="0"/>
            </a:endParaRPr>
          </a:p>
          <a:p>
            <a:pPr>
              <a:buClr>
                <a:schemeClr val="bg2">
                  <a:lumMod val="10000"/>
                </a:schemeClr>
              </a:buClr>
              <a:buFont typeface="Arial" panose="020B0604020202020204" pitchFamily="34" charset="0"/>
              <a:buChar char="•"/>
            </a:pPr>
            <a:r>
              <a:rPr lang="en-US" sz="1600" b="0" i="0" dirty="0">
                <a:solidFill>
                  <a:schemeClr val="bg2">
                    <a:lumMod val="10000"/>
                  </a:schemeClr>
                </a:solidFill>
                <a:effectLst/>
                <a:latin typeface="Arial" panose="020B0604020202020204" pitchFamily="34" charset="0"/>
              </a:rPr>
              <a:t>Customer segmentation relies on identifying key differentiators that divide customers into groups that can be targeted. Information such as a customers’ demographics (age, race, religion, gender etc.), geography (where they live and work), psychographic (social class, lifestyle and personality) and behavioral (spending, consumption etc.) tendencies are taken into account when determining customer segmentation practices.</a:t>
            </a:r>
            <a:endParaRPr lang="en-IN" sz="1600" dirty="0">
              <a:solidFill>
                <a:schemeClr val="bg2">
                  <a:lumMod val="10000"/>
                </a:schemeClr>
              </a:solidFill>
            </a:endParaRPr>
          </a:p>
        </p:txBody>
      </p:sp>
    </p:spTree>
    <p:extLst>
      <p:ext uri="{BB962C8B-B14F-4D97-AF65-F5344CB8AC3E}">
        <p14:creationId xmlns:p14="http://schemas.microsoft.com/office/powerpoint/2010/main" val="29671744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Agglomerative Clustering</a:t>
            </a:r>
            <a:endParaRPr sz="3200" b="1" u="sng" dirty="0">
              <a:solidFill>
                <a:srgbClr val="C00000"/>
              </a:solidFill>
              <a:latin typeface="+mn-lt"/>
              <a:ea typeface="Montserrat"/>
              <a:cs typeface="Montserrat"/>
              <a:sym typeface="Montserrat"/>
            </a:endParaRPr>
          </a:p>
        </p:txBody>
      </p:sp>
      <p:pic>
        <p:nvPicPr>
          <p:cNvPr id="4" name="Picture 3">
            <a:extLst>
              <a:ext uri="{FF2B5EF4-FFF2-40B4-BE49-F238E27FC236}">
                <a16:creationId xmlns:a16="http://schemas.microsoft.com/office/drawing/2014/main" id="{947DECBD-EB18-43AE-89C0-2BBC4912E6A8}"/>
              </a:ext>
            </a:extLst>
          </p:cNvPr>
          <p:cNvPicPr>
            <a:picLocks noChangeAspect="1"/>
          </p:cNvPicPr>
          <p:nvPr/>
        </p:nvPicPr>
        <p:blipFill>
          <a:blip r:embed="rId3"/>
          <a:stretch>
            <a:fillRect/>
          </a:stretch>
        </p:blipFill>
        <p:spPr>
          <a:xfrm>
            <a:off x="361507" y="1070264"/>
            <a:ext cx="3948626" cy="3820713"/>
          </a:xfrm>
          <a:prstGeom prst="rect">
            <a:avLst/>
          </a:prstGeom>
          <a:effectLst>
            <a:outerShdw blurRad="266700" dist="50800" dir="5400000" algn="ctr" rotWithShape="0">
              <a:srgbClr val="000000">
                <a:alpha val="64000"/>
              </a:srgbClr>
            </a:outerShdw>
          </a:effectLst>
        </p:spPr>
      </p:pic>
      <p:pic>
        <p:nvPicPr>
          <p:cNvPr id="6" name="Picture 5">
            <a:extLst>
              <a:ext uri="{FF2B5EF4-FFF2-40B4-BE49-F238E27FC236}">
                <a16:creationId xmlns:a16="http://schemas.microsoft.com/office/drawing/2014/main" id="{D603F971-D4C5-45D4-A24E-6E5A02A66EE6}"/>
              </a:ext>
            </a:extLst>
          </p:cNvPr>
          <p:cNvPicPr>
            <a:picLocks noChangeAspect="1"/>
          </p:cNvPicPr>
          <p:nvPr/>
        </p:nvPicPr>
        <p:blipFill rotWithShape="1">
          <a:blip r:embed="rId4"/>
          <a:srcRect b="1299"/>
          <a:stretch/>
        </p:blipFill>
        <p:spPr>
          <a:xfrm>
            <a:off x="4657353" y="1070265"/>
            <a:ext cx="3959547" cy="3771094"/>
          </a:xfrm>
          <a:prstGeom prst="rect">
            <a:avLst/>
          </a:prstGeom>
          <a:effectLst>
            <a:outerShdw blurRad="254000" dist="50800" dir="5400000" algn="ctr" rotWithShape="0">
              <a:srgbClr val="000000">
                <a:alpha val="56000"/>
              </a:srgbClr>
            </a:outerShdw>
          </a:effectLst>
        </p:spPr>
      </p:pic>
    </p:spTree>
    <p:extLst>
      <p:ext uri="{BB962C8B-B14F-4D97-AF65-F5344CB8AC3E}">
        <p14:creationId xmlns:p14="http://schemas.microsoft.com/office/powerpoint/2010/main" val="32726193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Agglomerative Clustering</a:t>
            </a:r>
            <a:endParaRPr sz="3200" b="1" u="sng" dirty="0">
              <a:solidFill>
                <a:srgbClr val="C00000"/>
              </a:solidFill>
              <a:latin typeface="+mn-lt"/>
              <a:ea typeface="Montserrat"/>
              <a:cs typeface="Montserrat"/>
              <a:sym typeface="Montserrat"/>
            </a:endParaRPr>
          </a:p>
        </p:txBody>
      </p:sp>
      <p:pic>
        <p:nvPicPr>
          <p:cNvPr id="3" name="Picture 2">
            <a:extLst>
              <a:ext uri="{FF2B5EF4-FFF2-40B4-BE49-F238E27FC236}">
                <a16:creationId xmlns:a16="http://schemas.microsoft.com/office/drawing/2014/main" id="{CE64FD5C-4D89-49BB-9C01-7527485385CE}"/>
              </a:ext>
            </a:extLst>
          </p:cNvPr>
          <p:cNvPicPr>
            <a:picLocks noChangeAspect="1"/>
          </p:cNvPicPr>
          <p:nvPr/>
        </p:nvPicPr>
        <p:blipFill>
          <a:blip r:embed="rId3"/>
          <a:stretch>
            <a:fillRect/>
          </a:stretch>
        </p:blipFill>
        <p:spPr>
          <a:xfrm>
            <a:off x="274931" y="1142649"/>
            <a:ext cx="3830549" cy="3680750"/>
          </a:xfrm>
          <a:prstGeom prst="rect">
            <a:avLst/>
          </a:prstGeom>
          <a:effectLst>
            <a:outerShdw blurRad="190500" dist="50800" dir="5400000" algn="ctr" rotWithShape="0">
              <a:srgbClr val="000000">
                <a:alpha val="61000"/>
              </a:srgbClr>
            </a:outerShdw>
          </a:effectLst>
        </p:spPr>
      </p:pic>
      <p:pic>
        <p:nvPicPr>
          <p:cNvPr id="7" name="Picture 6">
            <a:extLst>
              <a:ext uri="{FF2B5EF4-FFF2-40B4-BE49-F238E27FC236}">
                <a16:creationId xmlns:a16="http://schemas.microsoft.com/office/drawing/2014/main" id="{D45A8B4B-576D-4C79-9678-4DABA435384C}"/>
              </a:ext>
            </a:extLst>
          </p:cNvPr>
          <p:cNvPicPr>
            <a:picLocks noChangeAspect="1"/>
          </p:cNvPicPr>
          <p:nvPr/>
        </p:nvPicPr>
        <p:blipFill>
          <a:blip r:embed="rId4"/>
          <a:stretch>
            <a:fillRect/>
          </a:stretch>
        </p:blipFill>
        <p:spPr>
          <a:xfrm>
            <a:off x="4928632" y="1072388"/>
            <a:ext cx="3903668" cy="3680750"/>
          </a:xfrm>
          <a:prstGeom prst="rect">
            <a:avLst/>
          </a:prstGeom>
          <a:effectLst>
            <a:outerShdw blurRad="177800" dist="50800" dir="5400000" algn="ctr" rotWithShape="0">
              <a:srgbClr val="000000">
                <a:alpha val="57000"/>
              </a:srgbClr>
            </a:outerShdw>
          </a:effectLst>
        </p:spPr>
      </p:pic>
    </p:spTree>
    <p:extLst>
      <p:ext uri="{BB962C8B-B14F-4D97-AF65-F5344CB8AC3E}">
        <p14:creationId xmlns:p14="http://schemas.microsoft.com/office/powerpoint/2010/main" val="20192281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DBSCAN</a:t>
            </a:r>
            <a:endParaRPr sz="3200" b="1" u="sng" dirty="0">
              <a:solidFill>
                <a:srgbClr val="C00000"/>
              </a:solidFill>
              <a:latin typeface="+mn-lt"/>
              <a:ea typeface="Montserrat"/>
              <a:cs typeface="Montserrat"/>
              <a:sym typeface="Montserrat"/>
            </a:endParaRPr>
          </a:p>
        </p:txBody>
      </p:sp>
      <p:pic>
        <p:nvPicPr>
          <p:cNvPr id="4" name="Picture 3">
            <a:extLst>
              <a:ext uri="{FF2B5EF4-FFF2-40B4-BE49-F238E27FC236}">
                <a16:creationId xmlns:a16="http://schemas.microsoft.com/office/drawing/2014/main" id="{D03A496B-9226-451B-89A9-1F5A9724D9F0}"/>
              </a:ext>
            </a:extLst>
          </p:cNvPr>
          <p:cNvPicPr>
            <a:picLocks noChangeAspect="1"/>
          </p:cNvPicPr>
          <p:nvPr/>
        </p:nvPicPr>
        <p:blipFill rotWithShape="1">
          <a:blip r:embed="rId3"/>
          <a:srcRect/>
          <a:stretch/>
        </p:blipFill>
        <p:spPr>
          <a:xfrm>
            <a:off x="4939292" y="1012367"/>
            <a:ext cx="3841481" cy="3675392"/>
          </a:xfrm>
          <a:prstGeom prst="rect">
            <a:avLst/>
          </a:prstGeom>
          <a:effectLst>
            <a:outerShdw blurRad="203200" dist="50800" dir="5400000" algn="ctr" rotWithShape="0">
              <a:srgbClr val="000000">
                <a:alpha val="57000"/>
              </a:srgbClr>
            </a:outerShdw>
          </a:effectLst>
        </p:spPr>
      </p:pic>
      <p:pic>
        <p:nvPicPr>
          <p:cNvPr id="6" name="Picture 5">
            <a:extLst>
              <a:ext uri="{FF2B5EF4-FFF2-40B4-BE49-F238E27FC236}">
                <a16:creationId xmlns:a16="http://schemas.microsoft.com/office/drawing/2014/main" id="{8B6B7F25-8347-432A-B1DA-369422B810C6}"/>
              </a:ext>
            </a:extLst>
          </p:cNvPr>
          <p:cNvPicPr>
            <a:picLocks noChangeAspect="1"/>
          </p:cNvPicPr>
          <p:nvPr/>
        </p:nvPicPr>
        <p:blipFill>
          <a:blip r:embed="rId4"/>
          <a:stretch>
            <a:fillRect/>
          </a:stretch>
        </p:blipFill>
        <p:spPr>
          <a:xfrm>
            <a:off x="515429" y="1017725"/>
            <a:ext cx="3841481" cy="3680750"/>
          </a:xfrm>
          <a:prstGeom prst="rect">
            <a:avLst/>
          </a:prstGeom>
          <a:effectLst>
            <a:outerShdw blurRad="177800" dist="50800" dir="5400000" algn="ctr" rotWithShape="0">
              <a:srgbClr val="000000">
                <a:alpha val="64000"/>
              </a:srgbClr>
            </a:outerShdw>
          </a:effectLst>
        </p:spPr>
      </p:pic>
    </p:spTree>
    <p:extLst>
      <p:ext uri="{BB962C8B-B14F-4D97-AF65-F5344CB8AC3E}">
        <p14:creationId xmlns:p14="http://schemas.microsoft.com/office/powerpoint/2010/main" val="24187931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DBSCAN</a:t>
            </a:r>
            <a:endParaRPr sz="3200" b="1" u="sng" dirty="0">
              <a:solidFill>
                <a:srgbClr val="C00000"/>
              </a:solidFill>
              <a:latin typeface="+mn-lt"/>
              <a:ea typeface="Montserrat"/>
              <a:cs typeface="Montserrat"/>
              <a:sym typeface="Montserrat"/>
            </a:endParaRPr>
          </a:p>
        </p:txBody>
      </p:sp>
      <p:pic>
        <p:nvPicPr>
          <p:cNvPr id="3" name="Picture 2">
            <a:extLst>
              <a:ext uri="{FF2B5EF4-FFF2-40B4-BE49-F238E27FC236}">
                <a16:creationId xmlns:a16="http://schemas.microsoft.com/office/drawing/2014/main" id="{D9826007-E01F-4160-96FD-C1A9DE274E30}"/>
              </a:ext>
            </a:extLst>
          </p:cNvPr>
          <p:cNvPicPr>
            <a:picLocks noChangeAspect="1"/>
          </p:cNvPicPr>
          <p:nvPr/>
        </p:nvPicPr>
        <p:blipFill>
          <a:blip r:embed="rId3"/>
          <a:stretch>
            <a:fillRect/>
          </a:stretch>
        </p:blipFill>
        <p:spPr>
          <a:xfrm>
            <a:off x="370662" y="1017725"/>
            <a:ext cx="4009952" cy="3879686"/>
          </a:xfrm>
          <a:prstGeom prst="rect">
            <a:avLst/>
          </a:prstGeom>
          <a:effectLst>
            <a:outerShdw blurRad="190500" dist="50800" dir="5400000" algn="ctr" rotWithShape="0">
              <a:srgbClr val="000000">
                <a:alpha val="61000"/>
              </a:srgbClr>
            </a:outerShdw>
          </a:effectLst>
        </p:spPr>
      </p:pic>
      <p:pic>
        <p:nvPicPr>
          <p:cNvPr id="7" name="Picture 6">
            <a:extLst>
              <a:ext uri="{FF2B5EF4-FFF2-40B4-BE49-F238E27FC236}">
                <a16:creationId xmlns:a16="http://schemas.microsoft.com/office/drawing/2014/main" id="{5062451E-A514-4170-A32A-D8EAEAAB8198}"/>
              </a:ext>
            </a:extLst>
          </p:cNvPr>
          <p:cNvPicPr>
            <a:picLocks noChangeAspect="1"/>
          </p:cNvPicPr>
          <p:nvPr/>
        </p:nvPicPr>
        <p:blipFill>
          <a:blip r:embed="rId4"/>
          <a:stretch>
            <a:fillRect/>
          </a:stretch>
        </p:blipFill>
        <p:spPr>
          <a:xfrm>
            <a:off x="4828030" y="1093613"/>
            <a:ext cx="3833961" cy="3696445"/>
          </a:xfrm>
          <a:prstGeom prst="rect">
            <a:avLst/>
          </a:prstGeom>
          <a:effectLst>
            <a:outerShdw blurRad="215900" dist="50800" dir="5400000" algn="ctr" rotWithShape="0">
              <a:srgbClr val="000000">
                <a:alpha val="55000"/>
              </a:srgbClr>
            </a:outerShdw>
          </a:effectLst>
        </p:spPr>
      </p:pic>
    </p:spTree>
    <p:extLst>
      <p:ext uri="{BB962C8B-B14F-4D97-AF65-F5344CB8AC3E}">
        <p14:creationId xmlns:p14="http://schemas.microsoft.com/office/powerpoint/2010/main" val="33468625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Spectral Clustering</a:t>
            </a:r>
            <a:endParaRPr sz="3200" b="1" u="sng" dirty="0">
              <a:solidFill>
                <a:srgbClr val="C00000"/>
              </a:solidFill>
              <a:latin typeface="+mn-lt"/>
              <a:ea typeface="Montserrat"/>
              <a:cs typeface="Montserrat"/>
              <a:sym typeface="Montserrat"/>
            </a:endParaRPr>
          </a:p>
        </p:txBody>
      </p:sp>
      <p:pic>
        <p:nvPicPr>
          <p:cNvPr id="4" name="Picture 3">
            <a:extLst>
              <a:ext uri="{FF2B5EF4-FFF2-40B4-BE49-F238E27FC236}">
                <a16:creationId xmlns:a16="http://schemas.microsoft.com/office/drawing/2014/main" id="{2D871D0A-FAA4-4C8B-B5BF-7ECCDA8F9425}"/>
              </a:ext>
            </a:extLst>
          </p:cNvPr>
          <p:cNvPicPr>
            <a:picLocks noChangeAspect="1"/>
          </p:cNvPicPr>
          <p:nvPr/>
        </p:nvPicPr>
        <p:blipFill>
          <a:blip r:embed="rId3"/>
          <a:stretch>
            <a:fillRect/>
          </a:stretch>
        </p:blipFill>
        <p:spPr>
          <a:xfrm>
            <a:off x="5019586" y="1163921"/>
            <a:ext cx="3647543" cy="3513783"/>
          </a:xfrm>
          <a:prstGeom prst="rect">
            <a:avLst/>
          </a:prstGeom>
          <a:effectLst>
            <a:outerShdw blurRad="203200" dist="50800" dir="5400000" algn="ctr" rotWithShape="0">
              <a:srgbClr val="000000">
                <a:alpha val="59000"/>
              </a:srgbClr>
            </a:outerShdw>
          </a:effectLst>
        </p:spPr>
      </p:pic>
      <p:pic>
        <p:nvPicPr>
          <p:cNvPr id="6" name="Picture 5">
            <a:extLst>
              <a:ext uri="{FF2B5EF4-FFF2-40B4-BE49-F238E27FC236}">
                <a16:creationId xmlns:a16="http://schemas.microsoft.com/office/drawing/2014/main" id="{13B2886E-7818-46DC-8C94-09912A69E6B7}"/>
              </a:ext>
            </a:extLst>
          </p:cNvPr>
          <p:cNvPicPr>
            <a:picLocks noChangeAspect="1"/>
          </p:cNvPicPr>
          <p:nvPr/>
        </p:nvPicPr>
        <p:blipFill>
          <a:blip r:embed="rId4"/>
          <a:stretch>
            <a:fillRect/>
          </a:stretch>
        </p:blipFill>
        <p:spPr>
          <a:xfrm>
            <a:off x="311700" y="1163922"/>
            <a:ext cx="3812716" cy="3679031"/>
          </a:xfrm>
          <a:prstGeom prst="rect">
            <a:avLst/>
          </a:prstGeom>
          <a:effectLst>
            <a:outerShdw blurRad="190500" dist="50800" dir="5400000" algn="ctr" rotWithShape="0">
              <a:srgbClr val="000000">
                <a:alpha val="56000"/>
              </a:srgbClr>
            </a:outerShdw>
          </a:effectLst>
        </p:spPr>
      </p:pic>
    </p:spTree>
    <p:extLst>
      <p:ext uri="{BB962C8B-B14F-4D97-AF65-F5344CB8AC3E}">
        <p14:creationId xmlns:p14="http://schemas.microsoft.com/office/powerpoint/2010/main" val="33854414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Spectral Clustering</a:t>
            </a:r>
            <a:endParaRPr sz="3200" b="1" u="sng" dirty="0">
              <a:solidFill>
                <a:srgbClr val="C00000"/>
              </a:solidFill>
              <a:latin typeface="+mn-lt"/>
              <a:ea typeface="Montserrat"/>
              <a:cs typeface="Montserrat"/>
              <a:sym typeface="Montserrat"/>
            </a:endParaRPr>
          </a:p>
        </p:txBody>
      </p:sp>
      <p:pic>
        <p:nvPicPr>
          <p:cNvPr id="3" name="Picture 2">
            <a:extLst>
              <a:ext uri="{FF2B5EF4-FFF2-40B4-BE49-F238E27FC236}">
                <a16:creationId xmlns:a16="http://schemas.microsoft.com/office/drawing/2014/main" id="{FB1B1816-00B0-47D1-B45A-F8D24EF94006}"/>
              </a:ext>
            </a:extLst>
          </p:cNvPr>
          <p:cNvPicPr>
            <a:picLocks noChangeAspect="1"/>
          </p:cNvPicPr>
          <p:nvPr/>
        </p:nvPicPr>
        <p:blipFill>
          <a:blip r:embed="rId3"/>
          <a:stretch>
            <a:fillRect/>
          </a:stretch>
        </p:blipFill>
        <p:spPr>
          <a:xfrm>
            <a:off x="571555" y="1102785"/>
            <a:ext cx="3887031" cy="3718737"/>
          </a:xfrm>
          <a:prstGeom prst="rect">
            <a:avLst/>
          </a:prstGeom>
          <a:effectLst>
            <a:outerShdw blurRad="190500" dist="50800" dir="5400000" algn="ctr" rotWithShape="0">
              <a:srgbClr val="000000">
                <a:alpha val="62000"/>
              </a:srgbClr>
            </a:outerShdw>
          </a:effectLst>
        </p:spPr>
      </p:pic>
      <p:pic>
        <p:nvPicPr>
          <p:cNvPr id="7" name="Picture 6">
            <a:extLst>
              <a:ext uri="{FF2B5EF4-FFF2-40B4-BE49-F238E27FC236}">
                <a16:creationId xmlns:a16="http://schemas.microsoft.com/office/drawing/2014/main" id="{1512F325-E1E3-428F-8CB7-494E2117FBB7}"/>
              </a:ext>
            </a:extLst>
          </p:cNvPr>
          <p:cNvPicPr>
            <a:picLocks noChangeAspect="1"/>
          </p:cNvPicPr>
          <p:nvPr/>
        </p:nvPicPr>
        <p:blipFill>
          <a:blip r:embed="rId4"/>
          <a:stretch>
            <a:fillRect/>
          </a:stretch>
        </p:blipFill>
        <p:spPr>
          <a:xfrm>
            <a:off x="4954772" y="1102785"/>
            <a:ext cx="3766529" cy="3631431"/>
          </a:xfrm>
          <a:prstGeom prst="rect">
            <a:avLst/>
          </a:prstGeom>
          <a:effectLst>
            <a:outerShdw blurRad="190500" dist="50800" dir="5400000" algn="ctr" rotWithShape="0">
              <a:srgbClr val="000000">
                <a:alpha val="51000"/>
              </a:srgbClr>
            </a:outerShdw>
          </a:effectLst>
        </p:spPr>
      </p:pic>
    </p:spTree>
    <p:extLst>
      <p:ext uri="{BB962C8B-B14F-4D97-AF65-F5344CB8AC3E}">
        <p14:creationId xmlns:p14="http://schemas.microsoft.com/office/powerpoint/2010/main" val="9412597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Model Evaluation</a:t>
            </a:r>
            <a:endParaRPr sz="3200" b="1" u="sng" dirty="0">
              <a:solidFill>
                <a:srgbClr val="C00000"/>
              </a:solidFill>
              <a:latin typeface="+mn-lt"/>
              <a:ea typeface="Montserrat"/>
              <a:cs typeface="Montserrat"/>
              <a:sym typeface="Montserrat"/>
            </a:endParaRPr>
          </a:p>
        </p:txBody>
      </p:sp>
      <p:graphicFrame>
        <p:nvGraphicFramePr>
          <p:cNvPr id="2" name="Table 3">
            <a:extLst>
              <a:ext uri="{FF2B5EF4-FFF2-40B4-BE49-F238E27FC236}">
                <a16:creationId xmlns:a16="http://schemas.microsoft.com/office/drawing/2014/main" id="{5F602163-DB43-4F15-B473-0EF3927402D7}"/>
              </a:ext>
            </a:extLst>
          </p:cNvPr>
          <p:cNvGraphicFramePr>
            <a:graphicFrameLocks noGrp="1"/>
          </p:cNvGraphicFramePr>
          <p:nvPr>
            <p:extLst>
              <p:ext uri="{D42A27DB-BD31-4B8C-83A1-F6EECF244321}">
                <p14:modId xmlns:p14="http://schemas.microsoft.com/office/powerpoint/2010/main" val="2411481019"/>
              </p:ext>
            </p:extLst>
          </p:nvPr>
        </p:nvGraphicFramePr>
        <p:xfrm>
          <a:off x="255181" y="1425797"/>
          <a:ext cx="8520601" cy="2514600"/>
        </p:xfrm>
        <a:graphic>
          <a:graphicData uri="http://schemas.openxmlformats.org/drawingml/2006/table">
            <a:tbl>
              <a:tblPr firstRow="1" bandRow="1">
                <a:effectLst>
                  <a:outerShdw blurRad="190500" dist="50800" dir="5400000" algn="ctr" rotWithShape="0">
                    <a:srgbClr val="000000">
                      <a:alpha val="53000"/>
                    </a:srgbClr>
                  </a:outerShdw>
                </a:effectLst>
                <a:tableStyleId>{5C22544A-7EE6-4342-B048-85BDC9FD1C3A}</a:tableStyleId>
              </a:tblPr>
              <a:tblGrid>
                <a:gridCol w="2115253">
                  <a:extLst>
                    <a:ext uri="{9D8B030D-6E8A-4147-A177-3AD203B41FA5}">
                      <a16:colId xmlns:a16="http://schemas.microsoft.com/office/drawing/2014/main" val="2863299459"/>
                    </a:ext>
                  </a:extLst>
                </a:gridCol>
                <a:gridCol w="2135116">
                  <a:extLst>
                    <a:ext uri="{9D8B030D-6E8A-4147-A177-3AD203B41FA5}">
                      <a16:colId xmlns:a16="http://schemas.microsoft.com/office/drawing/2014/main" val="3710258502"/>
                    </a:ext>
                  </a:extLst>
                </a:gridCol>
                <a:gridCol w="2135116">
                  <a:extLst>
                    <a:ext uri="{9D8B030D-6E8A-4147-A177-3AD203B41FA5}">
                      <a16:colId xmlns:a16="http://schemas.microsoft.com/office/drawing/2014/main" val="1952649150"/>
                    </a:ext>
                  </a:extLst>
                </a:gridCol>
                <a:gridCol w="2135116">
                  <a:extLst>
                    <a:ext uri="{9D8B030D-6E8A-4147-A177-3AD203B41FA5}">
                      <a16:colId xmlns:a16="http://schemas.microsoft.com/office/drawing/2014/main" val="1119172303"/>
                    </a:ext>
                  </a:extLst>
                </a:gridCol>
              </a:tblGrid>
              <a:tr h="370840">
                <a:tc>
                  <a:txBody>
                    <a:bodyPr/>
                    <a:lstStyle/>
                    <a:p>
                      <a:r>
                        <a:rPr lang="en-US" sz="1600" u="sng" dirty="0"/>
                        <a:t>Model</a:t>
                      </a:r>
                      <a:endParaRPr lang="en-IN" sz="1600" u="sng" dirty="0"/>
                    </a:p>
                  </a:txBody>
                  <a:tcPr>
                    <a:solidFill>
                      <a:schemeClr val="bg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600" b="1" i="0" u="sng" dirty="0">
                          <a:solidFill>
                            <a:schemeClr val="bg2">
                              <a:lumMod val="10000"/>
                            </a:schemeClr>
                          </a:solidFill>
                          <a:effectLst/>
                          <a:latin typeface="+mn-lt"/>
                        </a:rPr>
                        <a:t>Davies Bouldin Score</a:t>
                      </a:r>
                    </a:p>
                    <a:p>
                      <a:endParaRPr lang="en-IN" sz="1600" u="sng" dirty="0"/>
                    </a:p>
                  </a:txBody>
                  <a:tcPr>
                    <a:solidFill>
                      <a:schemeClr val="bg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600" b="1" i="0" u="sng" dirty="0" err="1">
                          <a:solidFill>
                            <a:schemeClr val="bg2">
                              <a:lumMod val="10000"/>
                            </a:schemeClr>
                          </a:solidFill>
                          <a:effectLst/>
                          <a:latin typeface="+mn-lt"/>
                        </a:rPr>
                        <a:t>Calinski</a:t>
                      </a:r>
                      <a:r>
                        <a:rPr lang="en-IN" sz="1600" b="1" i="0" u="sng" dirty="0">
                          <a:solidFill>
                            <a:schemeClr val="bg2">
                              <a:lumMod val="10000"/>
                            </a:schemeClr>
                          </a:solidFill>
                          <a:effectLst/>
                          <a:latin typeface="+mn-lt"/>
                        </a:rPr>
                        <a:t> </a:t>
                      </a:r>
                      <a:r>
                        <a:rPr lang="en-IN" sz="1600" b="1" i="0" u="sng" dirty="0" err="1">
                          <a:solidFill>
                            <a:schemeClr val="bg2">
                              <a:lumMod val="10000"/>
                            </a:schemeClr>
                          </a:solidFill>
                          <a:effectLst/>
                          <a:latin typeface="+mn-lt"/>
                        </a:rPr>
                        <a:t>Harabasz</a:t>
                      </a:r>
                      <a:r>
                        <a:rPr lang="en-IN" sz="1600" b="1" i="0" u="sng" dirty="0">
                          <a:solidFill>
                            <a:schemeClr val="bg2">
                              <a:lumMod val="10000"/>
                            </a:schemeClr>
                          </a:solidFill>
                          <a:effectLst/>
                          <a:latin typeface="+mn-lt"/>
                        </a:rPr>
                        <a:t> Score</a:t>
                      </a:r>
                    </a:p>
                    <a:p>
                      <a:endParaRPr lang="en-IN" sz="1600" u="sng" dirty="0"/>
                    </a:p>
                  </a:txBody>
                  <a:tcPr>
                    <a:solidFill>
                      <a:schemeClr val="bg1">
                        <a:lumMod val="60000"/>
                        <a:lumOff val="40000"/>
                      </a:schemeClr>
                    </a:solidFill>
                  </a:tcPr>
                </a:tc>
                <a:tc>
                  <a:txBody>
                    <a:bodyPr/>
                    <a:lstStyle/>
                    <a:p>
                      <a:r>
                        <a:rPr lang="en-US" sz="1600" u="sng" dirty="0">
                          <a:solidFill>
                            <a:schemeClr val="bg2">
                              <a:lumMod val="10000"/>
                            </a:schemeClr>
                          </a:solidFill>
                        </a:rPr>
                        <a:t>Silhouette Score</a:t>
                      </a:r>
                      <a:endParaRPr lang="en-IN" sz="1600" u="sng" dirty="0">
                        <a:solidFill>
                          <a:schemeClr val="bg2">
                            <a:lumMod val="10000"/>
                          </a:schemeClr>
                        </a:solidFill>
                      </a:endParaRPr>
                    </a:p>
                  </a:txBody>
                  <a:tcPr>
                    <a:solidFill>
                      <a:schemeClr val="bg1">
                        <a:lumMod val="60000"/>
                        <a:lumOff val="40000"/>
                      </a:schemeClr>
                    </a:solidFill>
                  </a:tcPr>
                </a:tc>
                <a:extLst>
                  <a:ext uri="{0D108BD9-81ED-4DB2-BD59-A6C34878D82A}">
                    <a16:rowId xmlns:a16="http://schemas.microsoft.com/office/drawing/2014/main" val="1674672773"/>
                  </a:ext>
                </a:extLst>
              </a:tr>
              <a:tr h="370840">
                <a:tc>
                  <a:txBody>
                    <a:bodyPr/>
                    <a:lstStyle/>
                    <a:p>
                      <a:r>
                        <a:rPr lang="en-US" sz="1600" b="1" dirty="0" err="1">
                          <a:solidFill>
                            <a:schemeClr val="bg2">
                              <a:lumMod val="10000"/>
                            </a:schemeClr>
                          </a:solidFill>
                        </a:rPr>
                        <a:t>Kmeans</a:t>
                      </a:r>
                      <a:r>
                        <a:rPr lang="en-US" sz="1600" b="1" dirty="0">
                          <a:solidFill>
                            <a:schemeClr val="bg2">
                              <a:lumMod val="10000"/>
                            </a:schemeClr>
                          </a:solidFill>
                        </a:rPr>
                        <a:t> Clustering</a:t>
                      </a:r>
                      <a:endParaRPr lang="en-IN" sz="1600" b="1" dirty="0">
                        <a:solidFill>
                          <a:schemeClr val="bg2">
                            <a:lumMod val="10000"/>
                          </a:schemeClr>
                        </a:solidFill>
                      </a:endParaRPr>
                    </a:p>
                  </a:txBody>
                  <a:tcPr>
                    <a:solidFill>
                      <a:schemeClr val="bg2">
                        <a:lumMod val="90000"/>
                      </a:schemeClr>
                    </a:solidFill>
                  </a:tcPr>
                </a:tc>
                <a:tc>
                  <a:txBody>
                    <a:bodyPr/>
                    <a:lstStyle/>
                    <a:p>
                      <a:r>
                        <a:rPr lang="en-IN" sz="1600" b="1" i="0" u="none" strike="noStrike" cap="none" dirty="0">
                          <a:solidFill>
                            <a:schemeClr val="bg2">
                              <a:lumMod val="10000"/>
                            </a:schemeClr>
                          </a:solidFill>
                          <a:effectLst/>
                          <a:latin typeface="+mn-lt"/>
                          <a:ea typeface="+mn-ea"/>
                          <a:cs typeface="+mn-cs"/>
                          <a:sym typeface="Arial"/>
                        </a:rPr>
                        <a:t>0.647771</a:t>
                      </a:r>
                      <a:endParaRPr lang="en-IN" sz="1600" b="1" dirty="0">
                        <a:solidFill>
                          <a:schemeClr val="bg2">
                            <a:lumMod val="10000"/>
                          </a:schemeClr>
                        </a:solidFill>
                      </a:endParaRPr>
                    </a:p>
                  </a:txBody>
                  <a:tcPr>
                    <a:solidFill>
                      <a:schemeClr val="bg2">
                        <a:lumMod val="90000"/>
                      </a:schemeClr>
                    </a:solidFill>
                  </a:tcPr>
                </a:tc>
                <a:tc>
                  <a:txBody>
                    <a:bodyPr/>
                    <a:lstStyle/>
                    <a:p>
                      <a:r>
                        <a:rPr lang="en-IN" sz="1600" b="1" i="0" u="none" strike="noStrike" cap="none" dirty="0">
                          <a:solidFill>
                            <a:schemeClr val="bg2">
                              <a:lumMod val="10000"/>
                            </a:schemeClr>
                          </a:solidFill>
                          <a:effectLst/>
                          <a:latin typeface="+mn-lt"/>
                          <a:ea typeface="+mn-ea"/>
                          <a:cs typeface="+mn-cs"/>
                          <a:sym typeface="Arial"/>
                        </a:rPr>
                        <a:t>6257.644861</a:t>
                      </a:r>
                      <a:endParaRPr lang="en-IN" sz="1600" b="1" dirty="0">
                        <a:solidFill>
                          <a:schemeClr val="bg2">
                            <a:lumMod val="10000"/>
                          </a:schemeClr>
                        </a:solidFill>
                      </a:endParaRPr>
                    </a:p>
                  </a:txBody>
                  <a:tcPr>
                    <a:solidFill>
                      <a:schemeClr val="bg2">
                        <a:lumMod val="90000"/>
                      </a:schemeClr>
                    </a:solidFill>
                  </a:tcPr>
                </a:tc>
                <a:tc>
                  <a:txBody>
                    <a:bodyPr/>
                    <a:lstStyle/>
                    <a:p>
                      <a:r>
                        <a:rPr lang="en-IN" sz="1600" b="1" i="0" u="none" strike="noStrike" cap="none" dirty="0">
                          <a:solidFill>
                            <a:schemeClr val="bg2">
                              <a:lumMod val="10000"/>
                            </a:schemeClr>
                          </a:solidFill>
                          <a:effectLst/>
                          <a:latin typeface="+mn-lt"/>
                          <a:ea typeface="+mn-ea"/>
                          <a:cs typeface="+mn-cs"/>
                          <a:sym typeface="Arial"/>
                        </a:rPr>
                        <a:t>0.561082</a:t>
                      </a:r>
                      <a:endParaRPr lang="en-IN" sz="1600" b="1" dirty="0">
                        <a:solidFill>
                          <a:schemeClr val="bg2">
                            <a:lumMod val="10000"/>
                          </a:schemeClr>
                        </a:solidFill>
                      </a:endParaRPr>
                    </a:p>
                  </a:txBody>
                  <a:tcPr>
                    <a:solidFill>
                      <a:schemeClr val="bg2">
                        <a:lumMod val="90000"/>
                      </a:schemeClr>
                    </a:solidFill>
                  </a:tcPr>
                </a:tc>
                <a:extLst>
                  <a:ext uri="{0D108BD9-81ED-4DB2-BD59-A6C34878D82A}">
                    <a16:rowId xmlns:a16="http://schemas.microsoft.com/office/drawing/2014/main" val="2197762900"/>
                  </a:ext>
                </a:extLst>
              </a:tr>
              <a:tr h="370840">
                <a:tc>
                  <a:txBody>
                    <a:bodyPr/>
                    <a:lstStyle/>
                    <a:p>
                      <a:r>
                        <a:rPr lang="en-US" sz="1600" b="1" dirty="0">
                          <a:solidFill>
                            <a:schemeClr val="bg2">
                              <a:lumMod val="10000"/>
                            </a:schemeClr>
                          </a:solidFill>
                        </a:rPr>
                        <a:t>Agglomerative Clustering</a:t>
                      </a:r>
                      <a:endParaRPr lang="en-IN" sz="1600" b="1" dirty="0">
                        <a:solidFill>
                          <a:schemeClr val="bg2">
                            <a:lumMod val="10000"/>
                          </a:schemeClr>
                        </a:solidFill>
                      </a:endParaRPr>
                    </a:p>
                  </a:txBody>
                  <a:tcPr>
                    <a:solidFill>
                      <a:schemeClr val="bg2">
                        <a:lumMod val="90000"/>
                      </a:schemeClr>
                    </a:solidFill>
                  </a:tcPr>
                </a:tc>
                <a:tc>
                  <a:txBody>
                    <a:bodyPr/>
                    <a:lstStyle/>
                    <a:p>
                      <a:r>
                        <a:rPr lang="en-IN" sz="1600" b="1" i="0" u="none" strike="noStrike" cap="none" dirty="0">
                          <a:solidFill>
                            <a:schemeClr val="bg2">
                              <a:lumMod val="10000"/>
                            </a:schemeClr>
                          </a:solidFill>
                          <a:effectLst/>
                          <a:latin typeface="+mn-lt"/>
                          <a:ea typeface="+mn-ea"/>
                          <a:cs typeface="+mn-cs"/>
                          <a:sym typeface="Arial"/>
                        </a:rPr>
                        <a:t>0.661018</a:t>
                      </a:r>
                      <a:endParaRPr lang="en-IN" sz="1600" b="1" dirty="0">
                        <a:solidFill>
                          <a:schemeClr val="bg2">
                            <a:lumMod val="10000"/>
                          </a:schemeClr>
                        </a:solidFill>
                      </a:endParaRPr>
                    </a:p>
                  </a:txBody>
                  <a:tcPr>
                    <a:solidFill>
                      <a:schemeClr val="bg2">
                        <a:lumMod val="90000"/>
                      </a:schemeClr>
                    </a:solidFill>
                  </a:tcPr>
                </a:tc>
                <a:tc>
                  <a:txBody>
                    <a:bodyPr/>
                    <a:lstStyle/>
                    <a:p>
                      <a:r>
                        <a:rPr lang="en-IN" sz="1600" b="1" i="0" u="none" strike="noStrike" cap="none" dirty="0">
                          <a:solidFill>
                            <a:schemeClr val="bg2">
                              <a:lumMod val="10000"/>
                            </a:schemeClr>
                          </a:solidFill>
                          <a:effectLst/>
                          <a:latin typeface="+mn-lt"/>
                          <a:ea typeface="+mn-ea"/>
                          <a:cs typeface="+mn-cs"/>
                          <a:sym typeface="Arial"/>
                        </a:rPr>
                        <a:t>5427.080599</a:t>
                      </a:r>
                      <a:endParaRPr lang="en-IN" sz="1600" b="1" dirty="0">
                        <a:solidFill>
                          <a:schemeClr val="bg2">
                            <a:lumMod val="10000"/>
                          </a:schemeClr>
                        </a:solidFill>
                      </a:endParaRPr>
                    </a:p>
                  </a:txBody>
                  <a:tcPr>
                    <a:solidFill>
                      <a:schemeClr val="bg2">
                        <a:lumMod val="90000"/>
                      </a:schemeClr>
                    </a:solidFill>
                  </a:tcPr>
                </a:tc>
                <a:tc>
                  <a:txBody>
                    <a:bodyPr/>
                    <a:lstStyle/>
                    <a:p>
                      <a:r>
                        <a:rPr lang="en-IN" sz="1600" b="1" i="0" u="none" strike="noStrike" cap="none" dirty="0">
                          <a:solidFill>
                            <a:schemeClr val="bg2">
                              <a:lumMod val="10000"/>
                            </a:schemeClr>
                          </a:solidFill>
                          <a:effectLst/>
                          <a:latin typeface="+mn-lt"/>
                          <a:ea typeface="+mn-ea"/>
                          <a:cs typeface="+mn-cs"/>
                          <a:sym typeface="Arial"/>
                        </a:rPr>
                        <a:t>0.525049</a:t>
                      </a:r>
                      <a:endParaRPr lang="en-IN" sz="1600" b="1" dirty="0">
                        <a:solidFill>
                          <a:schemeClr val="bg2">
                            <a:lumMod val="10000"/>
                          </a:schemeClr>
                        </a:solidFill>
                      </a:endParaRPr>
                    </a:p>
                  </a:txBody>
                  <a:tcPr>
                    <a:solidFill>
                      <a:schemeClr val="bg2">
                        <a:lumMod val="90000"/>
                      </a:schemeClr>
                    </a:solidFill>
                  </a:tcPr>
                </a:tc>
                <a:extLst>
                  <a:ext uri="{0D108BD9-81ED-4DB2-BD59-A6C34878D82A}">
                    <a16:rowId xmlns:a16="http://schemas.microsoft.com/office/drawing/2014/main" val="802447741"/>
                  </a:ext>
                </a:extLst>
              </a:tr>
              <a:tr h="370840">
                <a:tc>
                  <a:txBody>
                    <a:bodyPr/>
                    <a:lstStyle/>
                    <a:p>
                      <a:r>
                        <a:rPr lang="en-US" sz="1600" b="1" dirty="0">
                          <a:solidFill>
                            <a:schemeClr val="bg2">
                              <a:lumMod val="10000"/>
                            </a:schemeClr>
                          </a:solidFill>
                        </a:rPr>
                        <a:t>DBSCAN</a:t>
                      </a:r>
                      <a:endParaRPr lang="en-IN" sz="1600" b="1" dirty="0">
                        <a:solidFill>
                          <a:schemeClr val="bg2">
                            <a:lumMod val="10000"/>
                          </a:schemeClr>
                        </a:solidFill>
                      </a:endParaRPr>
                    </a:p>
                  </a:txBody>
                  <a:tcPr>
                    <a:solidFill>
                      <a:schemeClr val="bg2">
                        <a:lumMod val="90000"/>
                      </a:schemeClr>
                    </a:solidFill>
                  </a:tcPr>
                </a:tc>
                <a:tc>
                  <a:txBody>
                    <a:bodyPr/>
                    <a:lstStyle/>
                    <a:p>
                      <a:r>
                        <a:rPr lang="en-IN" sz="1600" b="1" i="0" u="none" strike="noStrike" cap="none" dirty="0">
                          <a:solidFill>
                            <a:schemeClr val="bg2">
                              <a:lumMod val="10000"/>
                            </a:schemeClr>
                          </a:solidFill>
                          <a:effectLst/>
                          <a:latin typeface="+mn-lt"/>
                          <a:ea typeface="+mn-ea"/>
                          <a:cs typeface="+mn-cs"/>
                          <a:sym typeface="Arial"/>
                        </a:rPr>
                        <a:t>3.475507</a:t>
                      </a:r>
                      <a:endParaRPr lang="en-IN" sz="1600" b="1" dirty="0">
                        <a:solidFill>
                          <a:schemeClr val="bg2">
                            <a:lumMod val="10000"/>
                          </a:schemeClr>
                        </a:solidFill>
                      </a:endParaRPr>
                    </a:p>
                  </a:txBody>
                  <a:tcPr>
                    <a:solidFill>
                      <a:schemeClr val="bg2">
                        <a:lumMod val="90000"/>
                      </a:schemeClr>
                    </a:solidFill>
                  </a:tcPr>
                </a:tc>
                <a:tc>
                  <a:txBody>
                    <a:bodyPr/>
                    <a:lstStyle/>
                    <a:p>
                      <a:r>
                        <a:rPr lang="en-IN" sz="1600" b="1" i="0" u="none" strike="noStrike" cap="none" dirty="0">
                          <a:solidFill>
                            <a:schemeClr val="bg2">
                              <a:lumMod val="10000"/>
                            </a:schemeClr>
                          </a:solidFill>
                          <a:effectLst/>
                          <a:latin typeface="+mn-lt"/>
                          <a:ea typeface="+mn-ea"/>
                          <a:cs typeface="+mn-cs"/>
                          <a:sym typeface="Arial"/>
                        </a:rPr>
                        <a:t>56.903785</a:t>
                      </a:r>
                      <a:endParaRPr lang="en-IN" sz="1600" b="1" dirty="0">
                        <a:solidFill>
                          <a:schemeClr val="bg2">
                            <a:lumMod val="10000"/>
                          </a:schemeClr>
                        </a:solidFill>
                      </a:endParaRPr>
                    </a:p>
                  </a:txBody>
                  <a:tcPr>
                    <a:solidFill>
                      <a:schemeClr val="bg2">
                        <a:lumMod val="90000"/>
                      </a:schemeClr>
                    </a:solidFill>
                  </a:tcPr>
                </a:tc>
                <a:tc>
                  <a:txBody>
                    <a:bodyPr/>
                    <a:lstStyle/>
                    <a:p>
                      <a:r>
                        <a:rPr lang="en-IN" sz="1600" b="1" i="0" u="none" strike="noStrike" cap="none" dirty="0">
                          <a:solidFill>
                            <a:schemeClr val="bg2">
                              <a:lumMod val="10000"/>
                            </a:schemeClr>
                          </a:solidFill>
                          <a:effectLst/>
                          <a:latin typeface="+mn-lt"/>
                          <a:ea typeface="+mn-ea"/>
                          <a:cs typeface="+mn-cs"/>
                          <a:sym typeface="Arial"/>
                        </a:rPr>
                        <a:t>0.118979</a:t>
                      </a:r>
                      <a:endParaRPr lang="en-IN" sz="1600" b="1" dirty="0">
                        <a:solidFill>
                          <a:schemeClr val="bg2">
                            <a:lumMod val="10000"/>
                          </a:schemeClr>
                        </a:solidFill>
                      </a:endParaRPr>
                    </a:p>
                  </a:txBody>
                  <a:tcPr>
                    <a:solidFill>
                      <a:schemeClr val="bg2">
                        <a:lumMod val="90000"/>
                      </a:schemeClr>
                    </a:solidFill>
                  </a:tcPr>
                </a:tc>
                <a:extLst>
                  <a:ext uri="{0D108BD9-81ED-4DB2-BD59-A6C34878D82A}">
                    <a16:rowId xmlns:a16="http://schemas.microsoft.com/office/drawing/2014/main" val="2382320872"/>
                  </a:ext>
                </a:extLst>
              </a:tr>
              <a:tr h="370840">
                <a:tc>
                  <a:txBody>
                    <a:bodyPr/>
                    <a:lstStyle/>
                    <a:p>
                      <a:r>
                        <a:rPr lang="en-US" sz="1600" b="1" dirty="0">
                          <a:solidFill>
                            <a:schemeClr val="bg2">
                              <a:lumMod val="10000"/>
                            </a:schemeClr>
                          </a:solidFill>
                        </a:rPr>
                        <a:t>Spectral Clustering</a:t>
                      </a:r>
                      <a:endParaRPr lang="en-IN" sz="1600" b="1" dirty="0">
                        <a:solidFill>
                          <a:schemeClr val="bg2">
                            <a:lumMod val="10000"/>
                          </a:schemeClr>
                        </a:solidFill>
                      </a:endParaRPr>
                    </a:p>
                  </a:txBody>
                  <a:tcPr>
                    <a:solidFill>
                      <a:schemeClr val="bg2">
                        <a:lumMod val="90000"/>
                      </a:schemeClr>
                    </a:solidFill>
                  </a:tcPr>
                </a:tc>
                <a:tc>
                  <a:txBody>
                    <a:bodyPr/>
                    <a:lstStyle/>
                    <a:p>
                      <a:r>
                        <a:rPr lang="en-IN" sz="1600" b="1" i="0" u="none" strike="noStrike" cap="none" dirty="0">
                          <a:solidFill>
                            <a:schemeClr val="bg2">
                              <a:lumMod val="10000"/>
                            </a:schemeClr>
                          </a:solidFill>
                          <a:effectLst/>
                          <a:latin typeface="+mn-lt"/>
                          <a:ea typeface="+mn-ea"/>
                          <a:cs typeface="+mn-cs"/>
                          <a:sym typeface="Arial"/>
                        </a:rPr>
                        <a:t>0.653888</a:t>
                      </a:r>
                      <a:endParaRPr lang="en-IN" sz="1600" b="1" dirty="0">
                        <a:solidFill>
                          <a:schemeClr val="bg2">
                            <a:lumMod val="10000"/>
                          </a:schemeClr>
                        </a:solidFill>
                      </a:endParaRPr>
                    </a:p>
                  </a:txBody>
                  <a:tcPr>
                    <a:solidFill>
                      <a:schemeClr val="bg2">
                        <a:lumMod val="90000"/>
                      </a:schemeClr>
                    </a:solidFill>
                  </a:tcPr>
                </a:tc>
                <a:tc>
                  <a:txBody>
                    <a:bodyPr/>
                    <a:lstStyle/>
                    <a:p>
                      <a:r>
                        <a:rPr lang="en-IN" sz="1600" b="1" i="0" u="none" strike="noStrike" cap="none" dirty="0">
                          <a:solidFill>
                            <a:schemeClr val="bg2">
                              <a:lumMod val="10000"/>
                            </a:schemeClr>
                          </a:solidFill>
                          <a:effectLst/>
                          <a:latin typeface="+mn-lt"/>
                          <a:ea typeface="+mn-ea"/>
                          <a:cs typeface="+mn-cs"/>
                          <a:sym typeface="Arial"/>
                        </a:rPr>
                        <a:t>6068.817416</a:t>
                      </a:r>
                      <a:endParaRPr lang="en-IN" sz="1600" b="1" dirty="0">
                        <a:solidFill>
                          <a:schemeClr val="bg2">
                            <a:lumMod val="10000"/>
                          </a:schemeClr>
                        </a:solidFill>
                      </a:endParaRPr>
                    </a:p>
                  </a:txBody>
                  <a:tcPr>
                    <a:solidFill>
                      <a:schemeClr val="bg2">
                        <a:lumMod val="90000"/>
                      </a:schemeClr>
                    </a:solidFill>
                  </a:tcPr>
                </a:tc>
                <a:tc>
                  <a:txBody>
                    <a:bodyPr/>
                    <a:lstStyle/>
                    <a:p>
                      <a:r>
                        <a:rPr lang="en-IN" sz="1600" b="1" i="0" u="none" strike="noStrike" cap="none" dirty="0">
                          <a:solidFill>
                            <a:schemeClr val="bg2">
                              <a:lumMod val="10000"/>
                            </a:schemeClr>
                          </a:solidFill>
                          <a:effectLst/>
                          <a:latin typeface="+mn-lt"/>
                          <a:ea typeface="+mn-ea"/>
                          <a:cs typeface="+mn-cs"/>
                          <a:sym typeface="Arial"/>
                        </a:rPr>
                        <a:t>0.556409</a:t>
                      </a:r>
                      <a:endParaRPr lang="en-IN" sz="1600" b="1" dirty="0">
                        <a:solidFill>
                          <a:schemeClr val="bg2">
                            <a:lumMod val="10000"/>
                          </a:schemeClr>
                        </a:solidFill>
                      </a:endParaRPr>
                    </a:p>
                  </a:txBody>
                  <a:tcPr>
                    <a:solidFill>
                      <a:schemeClr val="bg2">
                        <a:lumMod val="90000"/>
                      </a:schemeClr>
                    </a:solidFill>
                  </a:tcPr>
                </a:tc>
                <a:extLst>
                  <a:ext uri="{0D108BD9-81ED-4DB2-BD59-A6C34878D82A}">
                    <a16:rowId xmlns:a16="http://schemas.microsoft.com/office/drawing/2014/main" val="1646430699"/>
                  </a:ext>
                </a:extLst>
              </a:tr>
            </a:tbl>
          </a:graphicData>
        </a:graphic>
      </p:graphicFrame>
    </p:spTree>
    <p:extLst>
      <p:ext uri="{BB962C8B-B14F-4D97-AF65-F5344CB8AC3E}">
        <p14:creationId xmlns:p14="http://schemas.microsoft.com/office/powerpoint/2010/main" val="35452887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Customer Distribution in the models</a:t>
            </a:r>
            <a:endParaRPr sz="3200" b="1" u="sng" dirty="0">
              <a:solidFill>
                <a:srgbClr val="C00000"/>
              </a:solidFill>
              <a:latin typeface="+mn-lt"/>
              <a:ea typeface="Montserrat"/>
              <a:cs typeface="Montserrat"/>
              <a:sym typeface="Montserrat"/>
            </a:endParaRPr>
          </a:p>
        </p:txBody>
      </p:sp>
      <p:pic>
        <p:nvPicPr>
          <p:cNvPr id="5" name="Picture 4">
            <a:extLst>
              <a:ext uri="{FF2B5EF4-FFF2-40B4-BE49-F238E27FC236}">
                <a16:creationId xmlns:a16="http://schemas.microsoft.com/office/drawing/2014/main" id="{7E31B1EA-742E-4AE1-8589-2E9A4D33BFEF}"/>
              </a:ext>
            </a:extLst>
          </p:cNvPr>
          <p:cNvPicPr>
            <a:picLocks noChangeAspect="1"/>
          </p:cNvPicPr>
          <p:nvPr/>
        </p:nvPicPr>
        <p:blipFill>
          <a:blip r:embed="rId3"/>
          <a:stretch>
            <a:fillRect/>
          </a:stretch>
        </p:blipFill>
        <p:spPr>
          <a:xfrm>
            <a:off x="311700" y="962978"/>
            <a:ext cx="2332263" cy="2222341"/>
          </a:xfrm>
          <a:prstGeom prst="rect">
            <a:avLst/>
          </a:prstGeom>
        </p:spPr>
      </p:pic>
      <p:pic>
        <p:nvPicPr>
          <p:cNvPr id="7" name="Picture 6">
            <a:extLst>
              <a:ext uri="{FF2B5EF4-FFF2-40B4-BE49-F238E27FC236}">
                <a16:creationId xmlns:a16="http://schemas.microsoft.com/office/drawing/2014/main" id="{1C278538-9D11-40F5-B46F-36F3A12E68B7}"/>
              </a:ext>
            </a:extLst>
          </p:cNvPr>
          <p:cNvPicPr>
            <a:picLocks noChangeAspect="1"/>
          </p:cNvPicPr>
          <p:nvPr/>
        </p:nvPicPr>
        <p:blipFill>
          <a:blip r:embed="rId4"/>
          <a:stretch>
            <a:fillRect/>
          </a:stretch>
        </p:blipFill>
        <p:spPr>
          <a:xfrm>
            <a:off x="3129040" y="962978"/>
            <a:ext cx="2605454" cy="2105499"/>
          </a:xfrm>
          <a:prstGeom prst="rect">
            <a:avLst/>
          </a:prstGeom>
        </p:spPr>
      </p:pic>
      <p:pic>
        <p:nvPicPr>
          <p:cNvPr id="9" name="Picture 8">
            <a:extLst>
              <a:ext uri="{FF2B5EF4-FFF2-40B4-BE49-F238E27FC236}">
                <a16:creationId xmlns:a16="http://schemas.microsoft.com/office/drawing/2014/main" id="{5E250992-DD47-4273-B18D-1585738D1FF8}"/>
              </a:ext>
            </a:extLst>
          </p:cNvPr>
          <p:cNvPicPr>
            <a:picLocks noChangeAspect="1"/>
          </p:cNvPicPr>
          <p:nvPr/>
        </p:nvPicPr>
        <p:blipFill>
          <a:blip r:embed="rId5"/>
          <a:stretch>
            <a:fillRect/>
          </a:stretch>
        </p:blipFill>
        <p:spPr>
          <a:xfrm>
            <a:off x="5935001" y="985207"/>
            <a:ext cx="2696792" cy="2241313"/>
          </a:xfrm>
          <a:prstGeom prst="rect">
            <a:avLst/>
          </a:prstGeom>
        </p:spPr>
      </p:pic>
      <p:pic>
        <p:nvPicPr>
          <p:cNvPr id="11" name="Picture 10">
            <a:extLst>
              <a:ext uri="{FF2B5EF4-FFF2-40B4-BE49-F238E27FC236}">
                <a16:creationId xmlns:a16="http://schemas.microsoft.com/office/drawing/2014/main" id="{FBFEE894-97E3-4F1D-A3B3-9B28BB1B1AE5}"/>
              </a:ext>
            </a:extLst>
          </p:cNvPr>
          <p:cNvPicPr>
            <a:picLocks noChangeAspect="1"/>
          </p:cNvPicPr>
          <p:nvPr/>
        </p:nvPicPr>
        <p:blipFill>
          <a:blip r:embed="rId6"/>
          <a:stretch>
            <a:fillRect/>
          </a:stretch>
        </p:blipFill>
        <p:spPr>
          <a:xfrm>
            <a:off x="3129040" y="3160724"/>
            <a:ext cx="2332263" cy="1982776"/>
          </a:xfrm>
          <a:prstGeom prst="rect">
            <a:avLst/>
          </a:prstGeom>
        </p:spPr>
      </p:pic>
    </p:spTree>
    <p:extLst>
      <p:ext uri="{BB962C8B-B14F-4D97-AF65-F5344CB8AC3E}">
        <p14:creationId xmlns:p14="http://schemas.microsoft.com/office/powerpoint/2010/main" val="30518475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Model Validation</a:t>
            </a:r>
            <a:endParaRPr sz="3200" b="1" u="sng" dirty="0">
              <a:solidFill>
                <a:srgbClr val="C00000"/>
              </a:solidFill>
              <a:latin typeface="+mn-lt"/>
              <a:ea typeface="Montserrat"/>
              <a:cs typeface="Montserrat"/>
              <a:sym typeface="Montserrat"/>
            </a:endParaRPr>
          </a:p>
        </p:txBody>
      </p:sp>
      <p:sp>
        <p:nvSpPr>
          <p:cNvPr id="3" name="Rectangle 1">
            <a:extLst>
              <a:ext uri="{FF2B5EF4-FFF2-40B4-BE49-F238E27FC236}">
                <a16:creationId xmlns:a16="http://schemas.microsoft.com/office/drawing/2014/main" id="{4C728163-974C-47E2-BB7E-04FA5CE4677D}"/>
              </a:ext>
            </a:extLst>
          </p:cNvPr>
          <p:cNvSpPr>
            <a:spLocks noGrp="1" noChangeArrowheads="1"/>
          </p:cNvSpPr>
          <p:nvPr>
            <p:ph type="body" idx="1"/>
          </p:nvPr>
        </p:nvSpPr>
        <p:spPr bwMode="auto">
          <a:xfrm>
            <a:off x="311151" y="1188000"/>
            <a:ext cx="8426450"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eaLnBrk="0" fontAlgn="base" hangingPunct="0">
              <a:lnSpc>
                <a:spcPct val="100000"/>
              </a:lnSpc>
              <a:spcBef>
                <a:spcPct val="0"/>
              </a:spcBef>
              <a:spcAft>
                <a:spcPct val="0"/>
              </a:spcAft>
              <a:buClrTx/>
              <a:buSzTx/>
              <a:buFont typeface="Arial" panose="020B0604020202020204" pitchFamily="34" charset="0"/>
              <a:buChar char="•"/>
            </a:pPr>
            <a:r>
              <a:rPr kumimoji="0" lang="en-US" altLang="en-US" b="1" i="0" u="none" strike="noStrike" cap="none" normalizeH="0" baseline="0" dirty="0">
                <a:ln>
                  <a:noFill/>
                </a:ln>
                <a:solidFill>
                  <a:schemeClr val="bg2">
                    <a:lumMod val="10000"/>
                  </a:schemeClr>
                </a:solidFill>
                <a:effectLst/>
                <a:latin typeface="Arial" panose="020B0604020202020204" pitchFamily="34" charset="0"/>
              </a:rPr>
              <a:t>From the evaluation metrics, </a:t>
            </a:r>
            <a:r>
              <a:rPr kumimoji="0" lang="en-US" altLang="en-US" b="1" i="0" u="none" strike="noStrike" cap="none" normalizeH="0" baseline="0" dirty="0" err="1">
                <a:ln>
                  <a:noFill/>
                </a:ln>
                <a:solidFill>
                  <a:schemeClr val="bg2">
                    <a:lumMod val="10000"/>
                  </a:schemeClr>
                </a:solidFill>
                <a:effectLst/>
                <a:latin typeface="Arial" panose="020B0604020202020204" pitchFamily="34" charset="0"/>
              </a:rPr>
              <a:t>KMeans</a:t>
            </a:r>
            <a:r>
              <a:rPr kumimoji="0" lang="en-US" altLang="en-US" b="1" i="0" u="none" strike="noStrike" cap="none" normalizeH="0" baseline="0" dirty="0">
                <a:ln>
                  <a:noFill/>
                </a:ln>
                <a:solidFill>
                  <a:schemeClr val="bg2">
                    <a:lumMod val="10000"/>
                  </a:schemeClr>
                </a:solidFill>
                <a:effectLst/>
                <a:latin typeface="Arial" panose="020B0604020202020204" pitchFamily="34" charset="0"/>
              </a:rPr>
              <a:t> Clustering has the lowest Davies Bouldin Score and highest </a:t>
            </a:r>
            <a:r>
              <a:rPr kumimoji="0" lang="en-US" altLang="en-US" b="1" i="0" u="none" strike="noStrike" cap="none" normalizeH="0" baseline="0" dirty="0" err="1">
                <a:ln>
                  <a:noFill/>
                </a:ln>
                <a:solidFill>
                  <a:schemeClr val="bg2">
                    <a:lumMod val="10000"/>
                  </a:schemeClr>
                </a:solidFill>
                <a:effectLst/>
                <a:latin typeface="Arial" panose="020B0604020202020204" pitchFamily="34" charset="0"/>
              </a:rPr>
              <a:t>Calinski</a:t>
            </a:r>
            <a:r>
              <a:rPr kumimoji="0" lang="en-US" altLang="en-US" b="1" i="0" u="none" strike="noStrike" cap="none" normalizeH="0" baseline="0" dirty="0">
                <a:ln>
                  <a:noFill/>
                </a:ln>
                <a:solidFill>
                  <a:schemeClr val="bg2">
                    <a:lumMod val="10000"/>
                  </a:schemeClr>
                </a:solidFill>
                <a:effectLst/>
                <a:latin typeface="Arial" panose="020B0604020202020204" pitchFamily="34" charset="0"/>
              </a:rPr>
              <a:t> </a:t>
            </a:r>
            <a:r>
              <a:rPr kumimoji="0" lang="en-US" altLang="en-US" b="1" i="0" u="none" strike="noStrike" cap="none" normalizeH="0" baseline="0" dirty="0" err="1">
                <a:ln>
                  <a:noFill/>
                </a:ln>
                <a:solidFill>
                  <a:schemeClr val="bg2">
                    <a:lumMod val="10000"/>
                  </a:schemeClr>
                </a:solidFill>
                <a:effectLst/>
                <a:latin typeface="Arial" panose="020B0604020202020204" pitchFamily="34" charset="0"/>
              </a:rPr>
              <a:t>Harabasz</a:t>
            </a:r>
            <a:r>
              <a:rPr kumimoji="0" lang="en-US" altLang="en-US" b="1" i="0" u="none" strike="noStrike" cap="none" normalizeH="0" baseline="0" dirty="0">
                <a:ln>
                  <a:noFill/>
                </a:ln>
                <a:solidFill>
                  <a:schemeClr val="bg2">
                    <a:lumMod val="10000"/>
                  </a:schemeClr>
                </a:solidFill>
                <a:effectLst/>
                <a:latin typeface="Arial" panose="020B0604020202020204" pitchFamily="34" charset="0"/>
              </a:rPr>
              <a:t> Score and Silhouette Score.</a:t>
            </a:r>
          </a:p>
          <a:p>
            <a:pPr marL="0" indent="0" eaLnBrk="0" fontAlgn="base" hangingPunct="0">
              <a:lnSpc>
                <a:spcPct val="100000"/>
              </a:lnSpc>
              <a:spcBef>
                <a:spcPct val="0"/>
              </a:spcBef>
              <a:spcAft>
                <a:spcPct val="0"/>
              </a:spcAft>
              <a:buClrTx/>
              <a:buSzTx/>
              <a:buNone/>
            </a:pPr>
            <a:endParaRPr kumimoji="0" lang="en-US" altLang="en-US" b="1" i="0" u="none" strike="noStrike" cap="none" normalizeH="0" baseline="0" dirty="0">
              <a:ln>
                <a:noFill/>
              </a:ln>
              <a:solidFill>
                <a:schemeClr val="bg2">
                  <a:lumMod val="10000"/>
                </a:schemeClr>
              </a:solidFill>
              <a:effectLst/>
              <a:latin typeface="Arial" panose="020B0604020202020204" pitchFamily="34" charset="0"/>
            </a:endParaRPr>
          </a:p>
          <a:p>
            <a:pPr marL="285750" indent="-285750" eaLnBrk="0" fontAlgn="base" hangingPunct="0">
              <a:lnSpc>
                <a:spcPct val="100000"/>
              </a:lnSpc>
              <a:spcBef>
                <a:spcPct val="0"/>
              </a:spcBef>
              <a:spcAft>
                <a:spcPct val="0"/>
              </a:spcAft>
              <a:buClrTx/>
              <a:buSzTx/>
              <a:buFont typeface="Arial" panose="020B0604020202020204" pitchFamily="34" charset="0"/>
              <a:buChar char="•"/>
            </a:pPr>
            <a:r>
              <a:rPr kumimoji="0" lang="en-US" altLang="en-US" b="1" i="0" u="none" strike="noStrike" cap="none" normalizeH="0" baseline="0" dirty="0">
                <a:ln>
                  <a:noFill/>
                </a:ln>
                <a:solidFill>
                  <a:schemeClr val="bg2">
                    <a:lumMod val="10000"/>
                  </a:schemeClr>
                </a:solidFill>
                <a:effectLst/>
                <a:latin typeface="Arial" panose="020B0604020202020204" pitchFamily="34" charset="0"/>
              </a:rPr>
              <a:t>It is observed that in </a:t>
            </a:r>
            <a:r>
              <a:rPr kumimoji="0" lang="en-US" altLang="en-US" b="1" i="0" u="none" strike="noStrike" cap="none" normalizeH="0" baseline="0" dirty="0" err="1">
                <a:ln>
                  <a:noFill/>
                </a:ln>
                <a:solidFill>
                  <a:schemeClr val="bg2">
                    <a:lumMod val="10000"/>
                  </a:schemeClr>
                </a:solidFill>
                <a:effectLst/>
                <a:latin typeface="Arial" panose="020B0604020202020204" pitchFamily="34" charset="0"/>
              </a:rPr>
              <a:t>KMeans</a:t>
            </a:r>
            <a:r>
              <a:rPr kumimoji="0" lang="en-US" altLang="en-US" b="1" i="0" u="none" strike="noStrike" cap="none" normalizeH="0" baseline="0" dirty="0">
                <a:ln>
                  <a:noFill/>
                </a:ln>
                <a:solidFill>
                  <a:schemeClr val="bg2">
                    <a:lumMod val="10000"/>
                  </a:schemeClr>
                </a:solidFill>
                <a:effectLst/>
                <a:latin typeface="Arial" panose="020B0604020202020204" pitchFamily="34" charset="0"/>
              </a:rPr>
              <a:t> Clustering, Cluster 0 contains 41% of the customers , Cluster 1 contains 29% of the customers and the Cluster 2 contains 30% of the customers. So the distribution is quite acceptable.</a:t>
            </a:r>
          </a:p>
          <a:p>
            <a:pPr marL="0" indent="0" eaLnBrk="0" fontAlgn="base" hangingPunct="0">
              <a:lnSpc>
                <a:spcPct val="100000"/>
              </a:lnSpc>
              <a:spcBef>
                <a:spcPct val="0"/>
              </a:spcBef>
              <a:spcAft>
                <a:spcPct val="0"/>
              </a:spcAft>
              <a:buClrTx/>
              <a:buSzTx/>
              <a:buNone/>
            </a:pPr>
            <a:endParaRPr kumimoji="0" lang="en-US" altLang="en-US" b="1" i="0" u="none" strike="noStrike" cap="none" normalizeH="0" baseline="0" dirty="0">
              <a:ln>
                <a:noFill/>
              </a:ln>
              <a:solidFill>
                <a:schemeClr val="bg2">
                  <a:lumMod val="10000"/>
                </a:schemeClr>
              </a:solidFill>
              <a:effectLst/>
              <a:latin typeface="Arial" panose="020B0604020202020204" pitchFamily="34" charset="0"/>
            </a:endParaRPr>
          </a:p>
          <a:p>
            <a:pPr marL="285750" indent="-285750" eaLnBrk="0" fontAlgn="base" hangingPunct="0">
              <a:lnSpc>
                <a:spcPct val="100000"/>
              </a:lnSpc>
              <a:spcBef>
                <a:spcPct val="0"/>
              </a:spcBef>
              <a:spcAft>
                <a:spcPct val="0"/>
              </a:spcAft>
              <a:buClrTx/>
              <a:buSzTx/>
              <a:buFont typeface="Arial" panose="020B0604020202020204" pitchFamily="34" charset="0"/>
              <a:buChar char="•"/>
            </a:pPr>
            <a:r>
              <a:rPr kumimoji="0" lang="en-US" altLang="en-US" b="1" i="0" u="none" strike="noStrike" cap="none" normalizeH="0" baseline="0" dirty="0">
                <a:ln>
                  <a:noFill/>
                </a:ln>
                <a:solidFill>
                  <a:schemeClr val="bg2">
                    <a:lumMod val="10000"/>
                  </a:schemeClr>
                </a:solidFill>
                <a:effectLst/>
                <a:latin typeface="Arial" panose="020B0604020202020204" pitchFamily="34" charset="0"/>
              </a:rPr>
              <a:t>So, we choose </a:t>
            </a:r>
            <a:r>
              <a:rPr kumimoji="0" lang="en-US" altLang="en-US" b="1" i="0" u="none" strike="noStrike" cap="none" normalizeH="0" baseline="0" dirty="0" err="1">
                <a:ln>
                  <a:noFill/>
                </a:ln>
                <a:solidFill>
                  <a:schemeClr val="bg2">
                    <a:lumMod val="10000"/>
                  </a:schemeClr>
                </a:solidFill>
                <a:effectLst/>
                <a:latin typeface="Arial" panose="020B0604020202020204" pitchFamily="34" charset="0"/>
              </a:rPr>
              <a:t>KMeans</a:t>
            </a:r>
            <a:r>
              <a:rPr kumimoji="0" lang="en-US" altLang="en-US" b="1" i="0" u="none" strike="noStrike" cap="none" normalizeH="0" baseline="0" dirty="0">
                <a:ln>
                  <a:noFill/>
                </a:ln>
                <a:solidFill>
                  <a:schemeClr val="bg2">
                    <a:lumMod val="10000"/>
                  </a:schemeClr>
                </a:solidFill>
                <a:effectLst/>
                <a:latin typeface="Arial" panose="020B0604020202020204" pitchFamily="34" charset="0"/>
              </a:rPr>
              <a:t> Clustering as the optimal model for our problem</a:t>
            </a:r>
          </a:p>
        </p:txBody>
      </p:sp>
    </p:spTree>
    <p:extLst>
      <p:ext uri="{BB962C8B-B14F-4D97-AF65-F5344CB8AC3E}">
        <p14:creationId xmlns:p14="http://schemas.microsoft.com/office/powerpoint/2010/main" val="774303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Conclusions from the model</a:t>
            </a:r>
            <a:endParaRPr sz="3200" b="1" u="sng" dirty="0">
              <a:solidFill>
                <a:srgbClr val="C00000"/>
              </a:solidFill>
              <a:latin typeface="+mn-lt"/>
              <a:ea typeface="Montserrat"/>
              <a:cs typeface="Montserrat"/>
              <a:sym typeface="Montserrat"/>
            </a:endParaRPr>
          </a:p>
        </p:txBody>
      </p:sp>
      <p:sp>
        <p:nvSpPr>
          <p:cNvPr id="2" name="Text Placeholder 1">
            <a:extLst>
              <a:ext uri="{FF2B5EF4-FFF2-40B4-BE49-F238E27FC236}">
                <a16:creationId xmlns:a16="http://schemas.microsoft.com/office/drawing/2014/main" id="{747FF548-C7D1-4219-B147-06AE2F2D42FD}"/>
              </a:ext>
            </a:extLst>
          </p:cNvPr>
          <p:cNvSpPr>
            <a:spLocks noGrp="1"/>
          </p:cNvSpPr>
          <p:nvPr>
            <p:ph type="body" idx="1"/>
          </p:nvPr>
        </p:nvSpPr>
        <p:spPr>
          <a:xfrm>
            <a:off x="311700" y="1152475"/>
            <a:ext cx="5755947" cy="3546000"/>
          </a:xfrm>
        </p:spPr>
        <p:txBody>
          <a:bodyPr/>
          <a:lstStyle/>
          <a:p>
            <a:pPr>
              <a:buClr>
                <a:schemeClr val="bg2">
                  <a:lumMod val="10000"/>
                </a:schemeClr>
              </a:buClr>
              <a:buFont typeface="Arial" panose="020B0604020202020204" pitchFamily="34" charset="0"/>
              <a:buChar char="•"/>
            </a:pPr>
            <a:r>
              <a:rPr lang="en-US" sz="1600" b="0" i="0" dirty="0">
                <a:solidFill>
                  <a:schemeClr val="bg2">
                    <a:lumMod val="10000"/>
                  </a:schemeClr>
                </a:solidFill>
                <a:effectLst/>
                <a:latin typeface="+mn-lt"/>
              </a:rPr>
              <a:t>Cluster 0 contains the customers who have not made a recent purchase. They are not frequent buyers and also do not contribute much to the revenue as well.</a:t>
            </a:r>
          </a:p>
          <a:p>
            <a:pPr>
              <a:buClr>
                <a:schemeClr val="bg2">
                  <a:lumMod val="10000"/>
                </a:schemeClr>
              </a:buClr>
              <a:buFont typeface="Arial" panose="020B0604020202020204" pitchFamily="34" charset="0"/>
              <a:buChar char="•"/>
            </a:pPr>
            <a:r>
              <a:rPr lang="en-US" sz="1600" b="0" i="0" dirty="0">
                <a:solidFill>
                  <a:schemeClr val="bg2">
                    <a:lumMod val="10000"/>
                  </a:schemeClr>
                </a:solidFill>
                <a:effectLst/>
                <a:latin typeface="+mn-lt"/>
              </a:rPr>
              <a:t>Cluster 1 contains the customers who have made a recent purchase. They are not frequent buyers and do not have a considerable contribution in the revenue.</a:t>
            </a:r>
          </a:p>
          <a:p>
            <a:pPr>
              <a:buClr>
                <a:schemeClr val="bg2">
                  <a:lumMod val="10000"/>
                </a:schemeClr>
              </a:buClr>
              <a:buFont typeface="Arial" panose="020B0604020202020204" pitchFamily="34" charset="0"/>
              <a:buChar char="•"/>
            </a:pPr>
            <a:r>
              <a:rPr lang="en-US" sz="1600" b="0" i="0" dirty="0">
                <a:solidFill>
                  <a:schemeClr val="bg2">
                    <a:lumMod val="10000"/>
                  </a:schemeClr>
                </a:solidFill>
                <a:effectLst/>
                <a:latin typeface="+mn-lt"/>
              </a:rPr>
              <a:t>Cluster 2 contains the customers who have not made a recent purchase. They are frequent buyers and contribute majorly to the revenue.</a:t>
            </a:r>
          </a:p>
          <a:p>
            <a:pPr>
              <a:buClr>
                <a:schemeClr val="bg2">
                  <a:lumMod val="10000"/>
                </a:schemeClr>
              </a:buClr>
              <a:buFont typeface="Arial" panose="020B0604020202020204" pitchFamily="34" charset="0"/>
              <a:buChar char="•"/>
            </a:pPr>
            <a:r>
              <a:rPr lang="en-US" sz="1600" b="1" i="0" dirty="0">
                <a:solidFill>
                  <a:schemeClr val="bg2">
                    <a:lumMod val="10000"/>
                  </a:schemeClr>
                </a:solidFill>
                <a:effectLst/>
                <a:latin typeface="+mn-lt"/>
              </a:rPr>
              <a:t>So, the company should focus more on the customers in Cluster 2 as they are the most important segment.</a:t>
            </a:r>
            <a:endParaRPr lang="en-US" sz="1600" b="0" i="0" dirty="0">
              <a:solidFill>
                <a:schemeClr val="bg2">
                  <a:lumMod val="10000"/>
                </a:schemeClr>
              </a:solidFill>
              <a:effectLst/>
              <a:latin typeface="+mn-lt"/>
            </a:endParaRPr>
          </a:p>
          <a:p>
            <a:pPr>
              <a:buClr>
                <a:schemeClr val="bg2">
                  <a:lumMod val="10000"/>
                </a:schemeClr>
              </a:buClr>
              <a:buFont typeface="Arial" panose="020B0604020202020204" pitchFamily="34" charset="0"/>
              <a:buChar char="•"/>
            </a:pPr>
            <a:endParaRPr lang="en-IN" sz="1600" dirty="0">
              <a:solidFill>
                <a:schemeClr val="bg2">
                  <a:lumMod val="10000"/>
                </a:schemeClr>
              </a:solidFill>
            </a:endParaRPr>
          </a:p>
        </p:txBody>
      </p:sp>
      <p:pic>
        <p:nvPicPr>
          <p:cNvPr id="4" name="Picture 3">
            <a:extLst>
              <a:ext uri="{FF2B5EF4-FFF2-40B4-BE49-F238E27FC236}">
                <a16:creationId xmlns:a16="http://schemas.microsoft.com/office/drawing/2014/main" id="{879E56EE-80E1-49FA-A6C8-3242EC15DA38}"/>
              </a:ext>
            </a:extLst>
          </p:cNvPr>
          <p:cNvPicPr>
            <a:picLocks noChangeAspect="1"/>
          </p:cNvPicPr>
          <p:nvPr/>
        </p:nvPicPr>
        <p:blipFill>
          <a:blip r:embed="rId3"/>
          <a:stretch>
            <a:fillRect/>
          </a:stretch>
        </p:blipFill>
        <p:spPr>
          <a:xfrm>
            <a:off x="6187960" y="1152475"/>
            <a:ext cx="2729212" cy="1277503"/>
          </a:xfrm>
          <a:prstGeom prst="rect">
            <a:avLst/>
          </a:prstGeom>
        </p:spPr>
      </p:pic>
      <p:pic>
        <p:nvPicPr>
          <p:cNvPr id="6" name="Picture 5">
            <a:extLst>
              <a:ext uri="{FF2B5EF4-FFF2-40B4-BE49-F238E27FC236}">
                <a16:creationId xmlns:a16="http://schemas.microsoft.com/office/drawing/2014/main" id="{F4841F7B-FB8D-43C4-A48E-5F69641A3C85}"/>
              </a:ext>
            </a:extLst>
          </p:cNvPr>
          <p:cNvPicPr>
            <a:picLocks noChangeAspect="1"/>
          </p:cNvPicPr>
          <p:nvPr/>
        </p:nvPicPr>
        <p:blipFill>
          <a:blip r:embed="rId4"/>
          <a:stretch>
            <a:fillRect/>
          </a:stretch>
        </p:blipFill>
        <p:spPr>
          <a:xfrm>
            <a:off x="6295157" y="2713523"/>
            <a:ext cx="2514818" cy="1318374"/>
          </a:xfrm>
          <a:prstGeom prst="rect">
            <a:avLst/>
          </a:prstGeom>
        </p:spPr>
      </p:pic>
    </p:spTree>
    <p:extLst>
      <p:ext uri="{BB962C8B-B14F-4D97-AF65-F5344CB8AC3E}">
        <p14:creationId xmlns:p14="http://schemas.microsoft.com/office/powerpoint/2010/main" val="3307451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Customer Segmentation</a:t>
            </a:r>
            <a:endParaRPr sz="3200" b="1" u="sng" dirty="0">
              <a:solidFill>
                <a:srgbClr val="C00000"/>
              </a:solidFill>
              <a:latin typeface="+mn-lt"/>
              <a:ea typeface="Montserrat"/>
              <a:cs typeface="Montserrat"/>
              <a:sym typeface="Montserrat"/>
            </a:endParaRPr>
          </a:p>
        </p:txBody>
      </p:sp>
      <p:sp>
        <p:nvSpPr>
          <p:cNvPr id="2" name="Text Placeholder 1">
            <a:extLst>
              <a:ext uri="{FF2B5EF4-FFF2-40B4-BE49-F238E27FC236}">
                <a16:creationId xmlns:a16="http://schemas.microsoft.com/office/drawing/2014/main" id="{747FF548-C7D1-4219-B147-06AE2F2D42FD}"/>
              </a:ext>
            </a:extLst>
          </p:cNvPr>
          <p:cNvSpPr>
            <a:spLocks noGrp="1"/>
          </p:cNvSpPr>
          <p:nvPr>
            <p:ph type="body" idx="1"/>
          </p:nvPr>
        </p:nvSpPr>
        <p:spPr>
          <a:xfrm>
            <a:off x="311700" y="1152475"/>
            <a:ext cx="8520600" cy="3546000"/>
          </a:xfrm>
        </p:spPr>
        <p:txBody>
          <a:bodyPr/>
          <a:lstStyle/>
          <a:p>
            <a:pPr>
              <a:buClr>
                <a:schemeClr val="bg2">
                  <a:lumMod val="10000"/>
                </a:schemeClr>
              </a:buClr>
              <a:buFont typeface="Arial" panose="020B0604020202020204" pitchFamily="34" charset="0"/>
              <a:buChar char="•"/>
            </a:pPr>
            <a:r>
              <a:rPr lang="en-US" sz="1600" b="0" i="0" dirty="0">
                <a:solidFill>
                  <a:schemeClr val="bg2">
                    <a:lumMod val="10000"/>
                  </a:schemeClr>
                </a:solidFill>
                <a:effectLst/>
                <a:latin typeface="Arial" panose="020B0604020202020204" pitchFamily="34" charset="0"/>
              </a:rPr>
              <a:t>Customer segmentation can have a great effect on customer management by dividing customers into different groups that share similar needs, the company can market to each group differently and focus on what each kind of customer needs at any given moment. Large or small, niche customer segments can be targeted depending on the company's resources or needs.</a:t>
            </a:r>
          </a:p>
          <a:p>
            <a:pPr>
              <a:buClr>
                <a:schemeClr val="bg2">
                  <a:lumMod val="10000"/>
                </a:schemeClr>
              </a:buClr>
              <a:buFont typeface="Arial" panose="020B0604020202020204" pitchFamily="34" charset="0"/>
              <a:buChar char="•"/>
            </a:pPr>
            <a:r>
              <a:rPr lang="en-US" sz="1600" b="0" i="0" dirty="0">
                <a:solidFill>
                  <a:schemeClr val="bg2">
                    <a:lumMod val="10000"/>
                  </a:schemeClr>
                </a:solidFill>
                <a:effectLst/>
                <a:latin typeface="Arial" panose="020B0604020202020204" pitchFamily="34" charset="0"/>
              </a:rPr>
              <a:t>Customer segmentation can also improve customer service and assist in customer loyalty and retention.</a:t>
            </a:r>
            <a:endParaRPr lang="en-IN" sz="1600" dirty="0">
              <a:solidFill>
                <a:schemeClr val="bg2">
                  <a:lumMod val="10000"/>
                </a:schemeClr>
              </a:solidFill>
            </a:endParaRPr>
          </a:p>
        </p:txBody>
      </p:sp>
      <p:pic>
        <p:nvPicPr>
          <p:cNvPr id="4" name="Picture 3">
            <a:extLst>
              <a:ext uri="{FF2B5EF4-FFF2-40B4-BE49-F238E27FC236}">
                <a16:creationId xmlns:a16="http://schemas.microsoft.com/office/drawing/2014/main" id="{FFBC49EE-9527-4625-A22A-E2D832160554}"/>
              </a:ext>
            </a:extLst>
          </p:cNvPr>
          <p:cNvPicPr>
            <a:picLocks noChangeAspect="1"/>
          </p:cNvPicPr>
          <p:nvPr/>
        </p:nvPicPr>
        <p:blipFill>
          <a:blip r:embed="rId3"/>
          <a:stretch>
            <a:fillRect/>
          </a:stretch>
        </p:blipFill>
        <p:spPr>
          <a:xfrm>
            <a:off x="5295284" y="3080479"/>
            <a:ext cx="3370903" cy="1685452"/>
          </a:xfrm>
          <a:prstGeom prst="rect">
            <a:avLst/>
          </a:prstGeom>
          <a:effectLst>
            <a:outerShdw blurRad="215900" dist="50800" dir="5400000" algn="ctr" rotWithShape="0">
              <a:srgbClr val="000000">
                <a:alpha val="83000"/>
              </a:srgbClr>
            </a:outerShdw>
          </a:effectLst>
        </p:spPr>
      </p:pic>
    </p:spTree>
    <p:extLst>
      <p:ext uri="{BB962C8B-B14F-4D97-AF65-F5344CB8AC3E}">
        <p14:creationId xmlns:p14="http://schemas.microsoft.com/office/powerpoint/2010/main" val="34810760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Challenges Faced</a:t>
            </a:r>
            <a:endParaRPr sz="3200" b="1" u="sng" dirty="0">
              <a:solidFill>
                <a:srgbClr val="C00000"/>
              </a:solidFill>
              <a:latin typeface="+mn-lt"/>
              <a:ea typeface="Montserrat"/>
              <a:cs typeface="Montserrat"/>
              <a:sym typeface="Montserrat"/>
            </a:endParaRPr>
          </a:p>
        </p:txBody>
      </p:sp>
      <p:sp>
        <p:nvSpPr>
          <p:cNvPr id="2" name="Text Placeholder 1">
            <a:extLst>
              <a:ext uri="{FF2B5EF4-FFF2-40B4-BE49-F238E27FC236}">
                <a16:creationId xmlns:a16="http://schemas.microsoft.com/office/drawing/2014/main" id="{747FF548-C7D1-4219-B147-06AE2F2D42FD}"/>
              </a:ext>
            </a:extLst>
          </p:cNvPr>
          <p:cNvSpPr>
            <a:spLocks noGrp="1"/>
          </p:cNvSpPr>
          <p:nvPr>
            <p:ph type="body" idx="1"/>
          </p:nvPr>
        </p:nvSpPr>
        <p:spPr>
          <a:xfrm>
            <a:off x="311700" y="1152475"/>
            <a:ext cx="8520600" cy="3546000"/>
          </a:xfrm>
        </p:spPr>
        <p:txBody>
          <a:bodyPr/>
          <a:lstStyle/>
          <a:p>
            <a:pPr>
              <a:buClr>
                <a:schemeClr val="bg2">
                  <a:lumMod val="10000"/>
                </a:schemeClr>
              </a:buClr>
              <a:buFont typeface="Arial" panose="020B0604020202020204" pitchFamily="34" charset="0"/>
              <a:buChar char="•"/>
            </a:pPr>
            <a:r>
              <a:rPr lang="en-IN" b="1" dirty="0">
                <a:solidFill>
                  <a:schemeClr val="bg2">
                    <a:lumMod val="10000"/>
                  </a:schemeClr>
                </a:solidFill>
                <a:latin typeface="+mn-lt"/>
              </a:rPr>
              <a:t>Comprehending the problem statement and knowing the business implications.</a:t>
            </a:r>
          </a:p>
          <a:p>
            <a:pPr>
              <a:buClr>
                <a:schemeClr val="bg2">
                  <a:lumMod val="10000"/>
                </a:schemeClr>
              </a:buClr>
              <a:buFont typeface="Arial" panose="020B0604020202020204" pitchFamily="34" charset="0"/>
              <a:buChar char="•"/>
            </a:pPr>
            <a:r>
              <a:rPr lang="en-IN" b="1" dirty="0">
                <a:solidFill>
                  <a:schemeClr val="bg2">
                    <a:lumMod val="10000"/>
                  </a:schemeClr>
                </a:solidFill>
                <a:latin typeface="+mn-lt"/>
              </a:rPr>
              <a:t>Getting rid of all the null and duplicate values in the dataset.</a:t>
            </a:r>
          </a:p>
          <a:p>
            <a:pPr>
              <a:buClr>
                <a:schemeClr val="bg2">
                  <a:lumMod val="10000"/>
                </a:schemeClr>
              </a:buClr>
              <a:buFont typeface="Arial" panose="020B0604020202020204" pitchFamily="34" charset="0"/>
              <a:buChar char="•"/>
            </a:pPr>
            <a:r>
              <a:rPr lang="en-IN" b="1" dirty="0">
                <a:solidFill>
                  <a:schemeClr val="bg2">
                    <a:lumMod val="10000"/>
                  </a:schemeClr>
                </a:solidFill>
                <a:latin typeface="+mn-lt"/>
              </a:rPr>
              <a:t>Choosing on which visualisation to use in order to know the relationship between the variables in a better way.</a:t>
            </a:r>
          </a:p>
          <a:p>
            <a:pPr>
              <a:buClr>
                <a:schemeClr val="bg2">
                  <a:lumMod val="10000"/>
                </a:schemeClr>
              </a:buClr>
              <a:buFont typeface="Arial" panose="020B0604020202020204" pitchFamily="34" charset="0"/>
              <a:buChar char="•"/>
            </a:pPr>
            <a:r>
              <a:rPr lang="en-IN" b="1" dirty="0">
                <a:solidFill>
                  <a:schemeClr val="bg2">
                    <a:lumMod val="10000"/>
                  </a:schemeClr>
                </a:solidFill>
                <a:latin typeface="+mn-lt"/>
              </a:rPr>
              <a:t>Pre-processing the dataset in the suitable way.</a:t>
            </a:r>
          </a:p>
          <a:p>
            <a:pPr>
              <a:buClr>
                <a:schemeClr val="bg2">
                  <a:lumMod val="10000"/>
                </a:schemeClr>
              </a:buClr>
              <a:buFont typeface="Arial" panose="020B0604020202020204" pitchFamily="34" charset="0"/>
              <a:buChar char="•"/>
            </a:pPr>
            <a:r>
              <a:rPr lang="en-IN" b="1" dirty="0">
                <a:solidFill>
                  <a:schemeClr val="bg2">
                    <a:lumMod val="10000"/>
                  </a:schemeClr>
                </a:solidFill>
                <a:latin typeface="+mn-lt"/>
              </a:rPr>
              <a:t>Handling the outliers in the dataset.</a:t>
            </a:r>
          </a:p>
          <a:p>
            <a:pPr>
              <a:buClr>
                <a:schemeClr val="bg2">
                  <a:lumMod val="10000"/>
                </a:schemeClr>
              </a:buClr>
              <a:buFont typeface="Arial" panose="020B0604020202020204" pitchFamily="34" charset="0"/>
              <a:buChar char="•"/>
            </a:pPr>
            <a:r>
              <a:rPr lang="en-IN" b="1" dirty="0">
                <a:solidFill>
                  <a:schemeClr val="bg2">
                    <a:lumMod val="10000"/>
                  </a:schemeClr>
                </a:solidFill>
                <a:latin typeface="+mn-lt"/>
              </a:rPr>
              <a:t>Choosing the optimal number of clusters for the problem.</a:t>
            </a:r>
          </a:p>
          <a:p>
            <a:pPr>
              <a:buClr>
                <a:schemeClr val="bg2">
                  <a:lumMod val="10000"/>
                </a:schemeClr>
              </a:buClr>
              <a:buFont typeface="Arial" panose="020B0604020202020204" pitchFamily="34" charset="0"/>
              <a:buChar char="•"/>
            </a:pPr>
            <a:r>
              <a:rPr lang="en-IN" b="1" dirty="0">
                <a:solidFill>
                  <a:schemeClr val="bg2">
                    <a:lumMod val="10000"/>
                  </a:schemeClr>
                </a:solidFill>
                <a:latin typeface="+mn-lt"/>
              </a:rPr>
              <a:t>Choosing the evaluation metrics to evaluate the models.</a:t>
            </a:r>
          </a:p>
          <a:p>
            <a:pPr>
              <a:buClr>
                <a:schemeClr val="bg2">
                  <a:lumMod val="10000"/>
                </a:schemeClr>
              </a:buClr>
              <a:buFont typeface="Arial" panose="020B0604020202020204" pitchFamily="34" charset="0"/>
              <a:buChar char="•"/>
            </a:pPr>
            <a:r>
              <a:rPr lang="en-IN" b="1" dirty="0">
                <a:solidFill>
                  <a:schemeClr val="bg2">
                    <a:lumMod val="10000"/>
                  </a:schemeClr>
                </a:solidFill>
                <a:latin typeface="+mn-lt"/>
              </a:rPr>
              <a:t>Monitor the model performance and validate the optimum model for the problem.</a:t>
            </a:r>
          </a:p>
          <a:p>
            <a:pPr marL="114300" indent="0">
              <a:buClr>
                <a:schemeClr val="bg2">
                  <a:lumMod val="10000"/>
                </a:schemeClr>
              </a:buClr>
              <a:buNone/>
            </a:pPr>
            <a:endParaRPr lang="en-IN" sz="1600" dirty="0">
              <a:solidFill>
                <a:schemeClr val="bg2">
                  <a:lumMod val="10000"/>
                </a:schemeClr>
              </a:solidFill>
            </a:endParaRPr>
          </a:p>
        </p:txBody>
      </p:sp>
    </p:spTree>
    <p:extLst>
      <p:ext uri="{BB962C8B-B14F-4D97-AF65-F5344CB8AC3E}">
        <p14:creationId xmlns:p14="http://schemas.microsoft.com/office/powerpoint/2010/main" val="17438959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Text Placeholder 1">
            <a:extLst>
              <a:ext uri="{FF2B5EF4-FFF2-40B4-BE49-F238E27FC236}">
                <a16:creationId xmlns:a16="http://schemas.microsoft.com/office/drawing/2014/main" id="{9DD8CEC7-23E4-4FAA-8EE2-E24DC04F9927}"/>
              </a:ext>
            </a:extLst>
          </p:cNvPr>
          <p:cNvSpPr>
            <a:spLocks noGrp="1"/>
          </p:cNvSpPr>
          <p:nvPr>
            <p:ph type="body" idx="1"/>
          </p:nvPr>
        </p:nvSpPr>
        <p:spPr>
          <a:xfrm>
            <a:off x="311700" y="1152475"/>
            <a:ext cx="8520600" cy="3546000"/>
          </a:xfrm>
        </p:spPr>
        <p:txBody>
          <a:bodyPr/>
          <a:lstStyle/>
          <a:p>
            <a:pPr>
              <a:buClr>
                <a:schemeClr val="bg2">
                  <a:lumMod val="10000"/>
                </a:schemeClr>
              </a:buClr>
              <a:buFont typeface="Arial" panose="020B0604020202020204" pitchFamily="34" charset="0"/>
              <a:buChar char="•"/>
            </a:pPr>
            <a:endParaRPr lang="en-US" sz="1600" dirty="0">
              <a:solidFill>
                <a:schemeClr val="bg2">
                  <a:lumMod val="10000"/>
                </a:schemeClr>
              </a:solidFill>
              <a:latin typeface="+mn-lt"/>
            </a:endParaRPr>
          </a:p>
          <a:p>
            <a:pPr>
              <a:buClr>
                <a:schemeClr val="bg2">
                  <a:lumMod val="10000"/>
                </a:schemeClr>
              </a:buClr>
              <a:buFont typeface="Arial" panose="020B0604020202020204" pitchFamily="34" charset="0"/>
              <a:buChar char="•"/>
            </a:pPr>
            <a:endParaRPr lang="en-US" sz="1600" dirty="0">
              <a:solidFill>
                <a:schemeClr val="bg2">
                  <a:lumMod val="10000"/>
                </a:schemeClr>
              </a:solidFill>
              <a:latin typeface="+mn-lt"/>
            </a:endParaRPr>
          </a:p>
          <a:p>
            <a:pPr>
              <a:buClr>
                <a:schemeClr val="bg2">
                  <a:lumMod val="10000"/>
                </a:schemeClr>
              </a:buClr>
              <a:buFont typeface="Arial" panose="020B0604020202020204" pitchFamily="34" charset="0"/>
              <a:buChar char="•"/>
            </a:pPr>
            <a:endParaRPr lang="en-IN" sz="1600" dirty="0">
              <a:solidFill>
                <a:schemeClr val="bg2">
                  <a:lumMod val="10000"/>
                </a:schemeClr>
              </a:solidFill>
              <a:latin typeface="+mn-lt"/>
            </a:endParaRPr>
          </a:p>
        </p:txBody>
      </p:sp>
      <p:pic>
        <p:nvPicPr>
          <p:cNvPr id="6" name="Picture 5">
            <a:extLst>
              <a:ext uri="{FF2B5EF4-FFF2-40B4-BE49-F238E27FC236}">
                <a16:creationId xmlns:a16="http://schemas.microsoft.com/office/drawing/2014/main" id="{1EED9952-17FF-4AA8-8DEE-C36A018EC2D7}"/>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234438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Customer Segmentation</a:t>
            </a:r>
            <a:endParaRPr sz="3200" b="1" u="sng" dirty="0">
              <a:solidFill>
                <a:srgbClr val="C00000"/>
              </a:solidFill>
              <a:latin typeface="+mn-lt"/>
              <a:ea typeface="Montserrat"/>
              <a:cs typeface="Montserrat"/>
              <a:sym typeface="Montserrat"/>
            </a:endParaRPr>
          </a:p>
        </p:txBody>
      </p:sp>
      <p:sp>
        <p:nvSpPr>
          <p:cNvPr id="2" name="Text Placeholder 1">
            <a:extLst>
              <a:ext uri="{FF2B5EF4-FFF2-40B4-BE49-F238E27FC236}">
                <a16:creationId xmlns:a16="http://schemas.microsoft.com/office/drawing/2014/main" id="{747FF548-C7D1-4219-B147-06AE2F2D42FD}"/>
              </a:ext>
            </a:extLst>
          </p:cNvPr>
          <p:cNvSpPr>
            <a:spLocks noGrp="1"/>
          </p:cNvSpPr>
          <p:nvPr>
            <p:ph type="body" idx="1"/>
          </p:nvPr>
        </p:nvSpPr>
        <p:spPr>
          <a:xfrm>
            <a:off x="311700" y="1152475"/>
            <a:ext cx="8682398" cy="3546000"/>
          </a:xfrm>
        </p:spPr>
        <p:txBody>
          <a:bodyPr/>
          <a:lstStyle/>
          <a:p>
            <a:pPr>
              <a:buClr>
                <a:schemeClr val="bg2">
                  <a:lumMod val="10000"/>
                </a:schemeClr>
              </a:buClr>
              <a:buFont typeface="Arial" panose="020B0604020202020204" pitchFamily="34" charset="0"/>
              <a:buChar char="•"/>
            </a:pPr>
            <a:r>
              <a:rPr lang="en-IN" sz="1600" dirty="0">
                <a:solidFill>
                  <a:schemeClr val="bg2">
                    <a:lumMod val="10000"/>
                  </a:schemeClr>
                </a:solidFill>
              </a:rPr>
              <a:t>From the data available, behavioural segmentation is the most suitable.</a:t>
            </a:r>
          </a:p>
          <a:p>
            <a:pPr>
              <a:buClr>
                <a:schemeClr val="bg2">
                  <a:lumMod val="10000"/>
                </a:schemeClr>
              </a:buClr>
              <a:buFont typeface="Arial" panose="020B0604020202020204" pitchFamily="34" charset="0"/>
              <a:buChar char="•"/>
            </a:pPr>
            <a:endParaRPr lang="en-IN" sz="1600" dirty="0">
              <a:solidFill>
                <a:schemeClr val="bg2">
                  <a:lumMod val="10000"/>
                </a:schemeClr>
              </a:solidFill>
            </a:endParaRPr>
          </a:p>
        </p:txBody>
      </p:sp>
      <p:pic>
        <p:nvPicPr>
          <p:cNvPr id="6" name="Picture 5">
            <a:extLst>
              <a:ext uri="{FF2B5EF4-FFF2-40B4-BE49-F238E27FC236}">
                <a16:creationId xmlns:a16="http://schemas.microsoft.com/office/drawing/2014/main" id="{715B17A0-E4C2-477E-9338-2C660B72B458}"/>
              </a:ext>
            </a:extLst>
          </p:cNvPr>
          <p:cNvPicPr>
            <a:picLocks noChangeAspect="1"/>
          </p:cNvPicPr>
          <p:nvPr/>
        </p:nvPicPr>
        <p:blipFill>
          <a:blip r:embed="rId3"/>
          <a:stretch>
            <a:fillRect/>
          </a:stretch>
        </p:blipFill>
        <p:spPr>
          <a:xfrm>
            <a:off x="149902" y="1701384"/>
            <a:ext cx="8682398" cy="3131841"/>
          </a:xfrm>
          <a:prstGeom prst="rect">
            <a:avLst/>
          </a:prstGeom>
          <a:effectLst>
            <a:outerShdw blurRad="165100" dist="50800" dir="5400000" algn="ctr" rotWithShape="0">
              <a:srgbClr val="000000">
                <a:alpha val="70000"/>
              </a:srgbClr>
            </a:outerShdw>
          </a:effectLst>
        </p:spPr>
      </p:pic>
    </p:spTree>
    <p:extLst>
      <p:ext uri="{BB962C8B-B14F-4D97-AF65-F5344CB8AC3E}">
        <p14:creationId xmlns:p14="http://schemas.microsoft.com/office/powerpoint/2010/main" val="3129916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Problem Statement</a:t>
            </a:r>
            <a:endParaRPr sz="3200" b="1" u="sng" dirty="0">
              <a:solidFill>
                <a:srgbClr val="C00000"/>
              </a:solidFill>
              <a:latin typeface="+mn-lt"/>
              <a:ea typeface="Montserrat"/>
              <a:cs typeface="Montserrat"/>
              <a:sym typeface="Montserrat"/>
            </a:endParaRPr>
          </a:p>
        </p:txBody>
      </p:sp>
      <p:sp>
        <p:nvSpPr>
          <p:cNvPr id="3" name="Text Placeholder 2">
            <a:extLst>
              <a:ext uri="{FF2B5EF4-FFF2-40B4-BE49-F238E27FC236}">
                <a16:creationId xmlns:a16="http://schemas.microsoft.com/office/drawing/2014/main" id="{0895957C-1BFA-4177-873A-8E7423939EBF}"/>
              </a:ext>
            </a:extLst>
          </p:cNvPr>
          <p:cNvSpPr>
            <a:spLocks noGrp="1"/>
          </p:cNvSpPr>
          <p:nvPr>
            <p:ph type="body" idx="1"/>
          </p:nvPr>
        </p:nvSpPr>
        <p:spPr/>
        <p:txBody>
          <a:bodyPr/>
          <a:lstStyle/>
          <a:p>
            <a:pPr>
              <a:buClr>
                <a:schemeClr val="bg2">
                  <a:lumMod val="10000"/>
                </a:schemeClr>
              </a:buClr>
              <a:buFont typeface="Arial" panose="020B0604020202020204" pitchFamily="34" charset="0"/>
              <a:buChar char="•"/>
            </a:pPr>
            <a:r>
              <a:rPr lang="en-US" dirty="0">
                <a:solidFill>
                  <a:schemeClr val="bg2">
                    <a:lumMod val="10000"/>
                  </a:schemeClr>
                </a:solidFill>
                <a:latin typeface="Roboto" panose="020B0604020202020204" pitchFamily="2" charset="0"/>
              </a:rPr>
              <a:t>I</a:t>
            </a:r>
            <a:r>
              <a:rPr lang="en-US" b="0" i="0" dirty="0">
                <a:solidFill>
                  <a:schemeClr val="bg2">
                    <a:lumMod val="10000"/>
                  </a:schemeClr>
                </a:solidFill>
                <a:effectLst/>
                <a:latin typeface="Roboto" panose="020B0604020202020204" pitchFamily="2" charset="0"/>
              </a:rPr>
              <a:t>dentify major customer segments on a transnational data set which contains all the transactions occurring between 01/12/2010 and 09/12/2011 for a UK-based and registered non-store online retail.</a:t>
            </a:r>
          </a:p>
          <a:p>
            <a:pPr>
              <a:buClr>
                <a:schemeClr val="bg2">
                  <a:lumMod val="10000"/>
                </a:schemeClr>
              </a:buClr>
              <a:buFont typeface="Arial" panose="020B0604020202020204" pitchFamily="34" charset="0"/>
              <a:buChar char="•"/>
            </a:pPr>
            <a:r>
              <a:rPr lang="en-IN" dirty="0">
                <a:solidFill>
                  <a:schemeClr val="bg2">
                    <a:lumMod val="10000"/>
                  </a:schemeClr>
                </a:solidFill>
              </a:rPr>
              <a:t>According to the data available the </a:t>
            </a:r>
            <a:r>
              <a:rPr lang="en-US" b="0" i="0" dirty="0">
                <a:solidFill>
                  <a:schemeClr val="bg2">
                    <a:lumMod val="10000"/>
                  </a:schemeClr>
                </a:solidFill>
                <a:effectLst/>
                <a:latin typeface="Roboto" panose="020B0604020202020204" pitchFamily="2" charset="0"/>
              </a:rPr>
              <a:t>company mainly sells unique all-occasion gifts. Many customers of the company are wholesalers.</a:t>
            </a:r>
          </a:p>
          <a:p>
            <a:pPr>
              <a:buClr>
                <a:schemeClr val="bg2">
                  <a:lumMod val="10000"/>
                </a:schemeClr>
              </a:buClr>
              <a:buFont typeface="Arial" panose="020B0604020202020204" pitchFamily="34" charset="0"/>
              <a:buChar char="•"/>
            </a:pPr>
            <a:endParaRPr lang="en-IN" dirty="0">
              <a:solidFill>
                <a:schemeClr val="bg2">
                  <a:lumMod val="10000"/>
                </a:schemeClr>
              </a:solidFill>
            </a:endParaRPr>
          </a:p>
        </p:txBody>
      </p:sp>
      <p:pic>
        <p:nvPicPr>
          <p:cNvPr id="5" name="Picture 4">
            <a:extLst>
              <a:ext uri="{FF2B5EF4-FFF2-40B4-BE49-F238E27FC236}">
                <a16:creationId xmlns:a16="http://schemas.microsoft.com/office/drawing/2014/main" id="{11C5391A-1761-45A1-B01C-7B870DD7DAA1}"/>
              </a:ext>
            </a:extLst>
          </p:cNvPr>
          <p:cNvPicPr>
            <a:picLocks noChangeAspect="1"/>
          </p:cNvPicPr>
          <p:nvPr/>
        </p:nvPicPr>
        <p:blipFill rotWithShape="1">
          <a:blip r:embed="rId3"/>
          <a:srcRect l="4724" t="10339" r="5209" b="10973"/>
          <a:stretch/>
        </p:blipFill>
        <p:spPr>
          <a:xfrm>
            <a:off x="846944" y="3043003"/>
            <a:ext cx="3662093" cy="1525872"/>
          </a:xfrm>
          <a:prstGeom prst="rect">
            <a:avLst/>
          </a:prstGeom>
          <a:effectLst>
            <a:outerShdw blurRad="241300" dist="50800" dir="5400000" algn="ctr" rotWithShape="0">
              <a:srgbClr val="000000">
                <a:alpha val="73000"/>
              </a:srgbClr>
            </a:outerShdw>
          </a:effectLst>
        </p:spPr>
      </p:pic>
    </p:spTree>
    <p:extLst>
      <p:ext uri="{BB962C8B-B14F-4D97-AF65-F5344CB8AC3E}">
        <p14:creationId xmlns:p14="http://schemas.microsoft.com/office/powerpoint/2010/main" val="2667919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13" name="Text Placeholder 12">
            <a:extLst>
              <a:ext uri="{FF2B5EF4-FFF2-40B4-BE49-F238E27FC236}">
                <a16:creationId xmlns:a16="http://schemas.microsoft.com/office/drawing/2014/main" id="{DD9151B4-220F-4C91-9030-0D239A424081}"/>
              </a:ext>
            </a:extLst>
          </p:cNvPr>
          <p:cNvSpPr>
            <a:spLocks noGrp="1"/>
          </p:cNvSpPr>
          <p:nvPr>
            <p:ph type="body" idx="1"/>
          </p:nvPr>
        </p:nvSpPr>
        <p:spPr>
          <a:xfrm>
            <a:off x="311699" y="1152475"/>
            <a:ext cx="2813749" cy="3416400"/>
          </a:xfrm>
        </p:spPr>
        <p:txBody>
          <a:bodyPr/>
          <a:lstStyle/>
          <a:p>
            <a:pPr>
              <a:buClr>
                <a:schemeClr val="bg2">
                  <a:lumMod val="10000"/>
                </a:schemeClr>
              </a:buClr>
              <a:buFont typeface="Arial" panose="020B0604020202020204" pitchFamily="34" charset="0"/>
              <a:buChar char="•"/>
            </a:pPr>
            <a:endParaRPr lang="en-IN" sz="1600" dirty="0">
              <a:solidFill>
                <a:schemeClr val="bg2">
                  <a:lumMod val="10000"/>
                </a:schemeClr>
              </a:solidFill>
            </a:endParaRPr>
          </a:p>
          <a:p>
            <a:pPr>
              <a:buClr>
                <a:schemeClr val="bg2">
                  <a:lumMod val="10000"/>
                </a:schemeClr>
              </a:buClr>
            </a:pPr>
            <a:r>
              <a:rPr lang="en-IN" sz="1600" b="1" dirty="0">
                <a:solidFill>
                  <a:schemeClr val="bg2">
                    <a:lumMod val="10000"/>
                  </a:schemeClr>
                </a:solidFill>
              </a:rPr>
              <a:t>Observing the dataset.</a:t>
            </a:r>
          </a:p>
          <a:p>
            <a:pPr>
              <a:buClr>
                <a:schemeClr val="bg2">
                  <a:lumMod val="10000"/>
                </a:schemeClr>
              </a:buClr>
              <a:buFont typeface="Arial" panose="020B0604020202020204" pitchFamily="34" charset="0"/>
              <a:buChar char="•"/>
            </a:pPr>
            <a:endParaRPr lang="en-IN" sz="1600" dirty="0">
              <a:solidFill>
                <a:schemeClr val="bg2">
                  <a:lumMod val="10000"/>
                </a:schemeClr>
              </a:solidFill>
            </a:endParaRPr>
          </a:p>
          <a:p>
            <a:pPr>
              <a:buClr>
                <a:schemeClr val="bg2">
                  <a:lumMod val="10000"/>
                </a:schemeClr>
              </a:buClr>
            </a:pPr>
            <a:r>
              <a:rPr lang="en-IN" sz="1600" b="1" dirty="0">
                <a:solidFill>
                  <a:schemeClr val="bg2">
                    <a:lumMod val="10000"/>
                  </a:schemeClr>
                </a:solidFill>
              </a:rPr>
              <a:t>Getting information about the columns and their data types.</a:t>
            </a:r>
          </a:p>
          <a:p>
            <a:pPr>
              <a:buClr>
                <a:schemeClr val="bg2">
                  <a:lumMod val="10000"/>
                </a:schemeClr>
              </a:buClr>
              <a:buFont typeface="Arial" panose="020B0604020202020204" pitchFamily="34" charset="0"/>
              <a:buChar char="•"/>
            </a:pPr>
            <a:endParaRPr lang="en-IN" sz="1600" dirty="0">
              <a:solidFill>
                <a:schemeClr val="bg2">
                  <a:lumMod val="10000"/>
                </a:schemeClr>
              </a:solidFill>
            </a:endParaRPr>
          </a:p>
          <a:p>
            <a:pPr>
              <a:buClr>
                <a:schemeClr val="bg2">
                  <a:lumMod val="10000"/>
                </a:schemeClr>
              </a:buClr>
            </a:pPr>
            <a:r>
              <a:rPr lang="en-IN" sz="1600" b="1" dirty="0">
                <a:solidFill>
                  <a:schemeClr val="bg2">
                    <a:lumMod val="10000"/>
                  </a:schemeClr>
                </a:solidFill>
              </a:rPr>
              <a:t>Checking and removing the null and duplicated values from the dataset.</a:t>
            </a:r>
          </a:p>
        </p:txBody>
      </p:sp>
      <p:sp>
        <p:nvSpPr>
          <p:cNvPr id="14" name="Text Placeholder 13">
            <a:extLst>
              <a:ext uri="{FF2B5EF4-FFF2-40B4-BE49-F238E27FC236}">
                <a16:creationId xmlns:a16="http://schemas.microsoft.com/office/drawing/2014/main" id="{BBADCC4F-C694-4DDB-94E2-5095F839EEDF}"/>
              </a:ext>
            </a:extLst>
          </p:cNvPr>
          <p:cNvSpPr>
            <a:spLocks noGrp="1"/>
          </p:cNvSpPr>
          <p:nvPr>
            <p:ph type="body" idx="2"/>
          </p:nvPr>
        </p:nvSpPr>
        <p:spPr>
          <a:xfrm>
            <a:off x="3342807" y="1152475"/>
            <a:ext cx="2915585" cy="3416400"/>
          </a:xfrm>
        </p:spPr>
        <p:txBody>
          <a:bodyPr/>
          <a:lstStyle/>
          <a:p>
            <a:endParaRPr lang="en-IN" dirty="0"/>
          </a:p>
          <a:p>
            <a:pPr>
              <a:buClr>
                <a:schemeClr val="bg2">
                  <a:lumMod val="10000"/>
                </a:schemeClr>
              </a:buClr>
            </a:pPr>
            <a:r>
              <a:rPr lang="en-IN" sz="1600" b="1" dirty="0">
                <a:solidFill>
                  <a:schemeClr val="bg2">
                    <a:lumMod val="10000"/>
                  </a:schemeClr>
                </a:solidFill>
              </a:rPr>
              <a:t>Examining the patterns of distribution and relations between variables through various plots.</a:t>
            </a:r>
          </a:p>
          <a:p>
            <a:pPr>
              <a:buClr>
                <a:schemeClr val="bg2">
                  <a:lumMod val="10000"/>
                </a:schemeClr>
              </a:buClr>
            </a:pPr>
            <a:endParaRPr lang="en-IN" sz="1600" b="1" dirty="0">
              <a:solidFill>
                <a:schemeClr val="bg2">
                  <a:lumMod val="10000"/>
                </a:schemeClr>
              </a:solidFill>
            </a:endParaRPr>
          </a:p>
          <a:p>
            <a:pPr>
              <a:buClr>
                <a:schemeClr val="bg2">
                  <a:lumMod val="10000"/>
                </a:schemeClr>
              </a:buClr>
            </a:pPr>
            <a:r>
              <a:rPr lang="en-IN" sz="1600" b="1" dirty="0">
                <a:solidFill>
                  <a:schemeClr val="bg2">
                    <a:lumMod val="10000"/>
                  </a:schemeClr>
                </a:solidFill>
              </a:rPr>
              <a:t>Getting inference from those plots and processing the data accordingly. </a:t>
            </a:r>
          </a:p>
        </p:txBody>
      </p:sp>
      <p:graphicFrame>
        <p:nvGraphicFramePr>
          <p:cNvPr id="7" name="Diagram 6">
            <a:extLst>
              <a:ext uri="{FF2B5EF4-FFF2-40B4-BE49-F238E27FC236}">
                <a16:creationId xmlns:a16="http://schemas.microsoft.com/office/drawing/2014/main" id="{C01731D6-EE70-4763-939B-D1E8163DEF82}"/>
              </a:ext>
            </a:extLst>
          </p:cNvPr>
          <p:cNvGraphicFramePr/>
          <p:nvPr/>
        </p:nvGraphicFramePr>
        <p:xfrm>
          <a:off x="444707" y="522159"/>
          <a:ext cx="8332033" cy="5245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Rectangle 16">
            <a:extLst>
              <a:ext uri="{FF2B5EF4-FFF2-40B4-BE49-F238E27FC236}">
                <a16:creationId xmlns:a16="http://schemas.microsoft.com/office/drawing/2014/main" id="{30204A92-8C61-4FE0-A661-3FB624CE9A24}"/>
              </a:ext>
            </a:extLst>
          </p:cNvPr>
          <p:cNvSpPr/>
          <p:nvPr/>
        </p:nvSpPr>
        <p:spPr>
          <a:xfrm>
            <a:off x="6568785" y="1484026"/>
            <a:ext cx="2263515" cy="32144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Clr>
                <a:schemeClr val="bg2">
                  <a:lumMod val="10000"/>
                </a:schemeClr>
              </a:buClr>
              <a:buFont typeface="Arial" panose="020B0604020202020204" pitchFamily="34" charset="0"/>
              <a:buChar char="•"/>
            </a:pPr>
            <a:endParaRPr lang="en-IN" sz="1600" b="1" dirty="0"/>
          </a:p>
          <a:p>
            <a:pPr marL="285750" indent="-285750">
              <a:buClr>
                <a:schemeClr val="bg2">
                  <a:lumMod val="10000"/>
                </a:schemeClr>
              </a:buClr>
              <a:buFont typeface="Arial" panose="020B0604020202020204" pitchFamily="34" charset="0"/>
              <a:buChar char="•"/>
            </a:pPr>
            <a:r>
              <a:rPr lang="en-IN" sz="1600" b="1" dirty="0">
                <a:solidFill>
                  <a:schemeClr val="bg2">
                    <a:lumMod val="10000"/>
                  </a:schemeClr>
                </a:solidFill>
              </a:rPr>
              <a:t>Training machine learning models on the dataset.</a:t>
            </a:r>
          </a:p>
          <a:p>
            <a:pPr marL="285750" indent="-285750">
              <a:buClr>
                <a:schemeClr val="bg2">
                  <a:lumMod val="10000"/>
                </a:schemeClr>
              </a:buClr>
              <a:buFont typeface="Arial" panose="020B0604020202020204" pitchFamily="34" charset="0"/>
              <a:buChar char="•"/>
            </a:pPr>
            <a:endParaRPr lang="en-IN" sz="1600" b="1" dirty="0"/>
          </a:p>
          <a:p>
            <a:pPr marL="285750" indent="-285750">
              <a:buClr>
                <a:schemeClr val="bg2">
                  <a:lumMod val="10000"/>
                </a:schemeClr>
              </a:buClr>
              <a:buFont typeface="Arial" panose="020B0604020202020204" pitchFamily="34" charset="0"/>
              <a:buChar char="•"/>
            </a:pPr>
            <a:r>
              <a:rPr lang="en-IN" sz="1600" b="1" dirty="0">
                <a:solidFill>
                  <a:schemeClr val="bg2">
                    <a:lumMod val="10000"/>
                  </a:schemeClr>
                </a:solidFill>
              </a:rPr>
              <a:t>Testing the performance of the models on the dataset.</a:t>
            </a:r>
          </a:p>
          <a:p>
            <a:pPr marL="285750" indent="-285750">
              <a:buClr>
                <a:schemeClr val="bg2">
                  <a:lumMod val="10000"/>
                </a:schemeClr>
              </a:buClr>
              <a:buFont typeface="Arial" panose="020B0604020202020204" pitchFamily="34" charset="0"/>
              <a:buChar char="•"/>
            </a:pPr>
            <a:endParaRPr lang="en-IN" sz="1600" b="1" dirty="0"/>
          </a:p>
          <a:p>
            <a:pPr marL="285750" indent="-285750">
              <a:buClr>
                <a:schemeClr val="bg2">
                  <a:lumMod val="10000"/>
                </a:schemeClr>
              </a:buClr>
              <a:buFont typeface="Arial" panose="020B0604020202020204" pitchFamily="34" charset="0"/>
              <a:buChar char="•"/>
            </a:pPr>
            <a:r>
              <a:rPr lang="en-IN" sz="1600" b="1" dirty="0">
                <a:solidFill>
                  <a:schemeClr val="bg2">
                    <a:lumMod val="10000"/>
                  </a:schemeClr>
                </a:solidFill>
              </a:rPr>
              <a:t>Validating the models with the use of metrics.</a:t>
            </a:r>
          </a:p>
          <a:p>
            <a:pPr>
              <a:buClr>
                <a:schemeClr val="bg2">
                  <a:lumMod val="10000"/>
                </a:schemeClr>
              </a:buClr>
            </a:pPr>
            <a:endParaRPr lang="en-IN" sz="1600" b="1" dirty="0"/>
          </a:p>
        </p:txBody>
      </p:sp>
    </p:spTree>
    <p:extLst>
      <p:ext uri="{BB962C8B-B14F-4D97-AF65-F5344CB8AC3E}">
        <p14:creationId xmlns:p14="http://schemas.microsoft.com/office/powerpoint/2010/main" val="1638577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Data Description</a:t>
            </a:r>
            <a:endParaRPr sz="3200" b="1" u="sng" dirty="0">
              <a:solidFill>
                <a:srgbClr val="C00000"/>
              </a:solidFill>
              <a:latin typeface="+mn-lt"/>
              <a:ea typeface="Montserrat"/>
              <a:cs typeface="Montserrat"/>
              <a:sym typeface="Montserrat"/>
            </a:endParaRPr>
          </a:p>
        </p:txBody>
      </p:sp>
      <p:sp>
        <p:nvSpPr>
          <p:cNvPr id="2" name="Text Placeholder 1">
            <a:extLst>
              <a:ext uri="{FF2B5EF4-FFF2-40B4-BE49-F238E27FC236}">
                <a16:creationId xmlns:a16="http://schemas.microsoft.com/office/drawing/2014/main" id="{747FF548-C7D1-4219-B147-06AE2F2D42FD}"/>
              </a:ext>
            </a:extLst>
          </p:cNvPr>
          <p:cNvSpPr>
            <a:spLocks noGrp="1"/>
          </p:cNvSpPr>
          <p:nvPr>
            <p:ph type="body" idx="1"/>
          </p:nvPr>
        </p:nvSpPr>
        <p:spPr>
          <a:xfrm>
            <a:off x="311700" y="1152475"/>
            <a:ext cx="8520600" cy="3546000"/>
          </a:xfrm>
        </p:spPr>
        <p:txBody>
          <a:bodyPr/>
          <a:lstStyle/>
          <a:p>
            <a:pPr algn="l">
              <a:buClr>
                <a:schemeClr val="bg2">
                  <a:lumMod val="10000"/>
                </a:schemeClr>
              </a:buClr>
            </a:pPr>
            <a:r>
              <a:rPr lang="en-US" sz="1400" b="1" i="0" dirty="0">
                <a:solidFill>
                  <a:schemeClr val="bg2">
                    <a:lumMod val="10000"/>
                  </a:schemeClr>
                </a:solidFill>
                <a:effectLst/>
                <a:latin typeface="Roboto" panose="020B0604020202020204" pitchFamily="2" charset="0"/>
              </a:rPr>
              <a:t>Attribute Information:</a:t>
            </a:r>
            <a:endParaRPr lang="en-US" sz="1400" b="0" i="0" dirty="0">
              <a:solidFill>
                <a:schemeClr val="bg2">
                  <a:lumMod val="10000"/>
                </a:schemeClr>
              </a:solidFill>
              <a:effectLst/>
              <a:latin typeface="Roboto" panose="020B0604020202020204" pitchFamily="2" charset="0"/>
            </a:endParaRPr>
          </a:p>
          <a:p>
            <a:pPr algn="l">
              <a:buFont typeface="Arial" panose="020B0604020202020204" pitchFamily="34" charset="0"/>
              <a:buChar char="•"/>
            </a:pPr>
            <a:r>
              <a:rPr lang="en-US" sz="1400" b="0" i="0" dirty="0">
                <a:solidFill>
                  <a:schemeClr val="bg2">
                    <a:lumMod val="10000"/>
                  </a:schemeClr>
                </a:solidFill>
                <a:effectLst/>
                <a:latin typeface="Roboto" panose="020B0604020202020204" pitchFamily="2" charset="0"/>
              </a:rPr>
              <a:t>Invoice No: Invoice number. Nominal, a 6-digit integral number uniquely assigned to each transaction. If this code starts with letter 'c', it indicates a cancellation.</a:t>
            </a:r>
          </a:p>
          <a:p>
            <a:pPr algn="l">
              <a:buFont typeface="Arial" panose="020B0604020202020204" pitchFamily="34" charset="0"/>
              <a:buChar char="•"/>
            </a:pPr>
            <a:r>
              <a:rPr lang="en-US" sz="1400" b="0" i="0" dirty="0">
                <a:solidFill>
                  <a:schemeClr val="bg2">
                    <a:lumMod val="10000"/>
                  </a:schemeClr>
                </a:solidFill>
                <a:effectLst/>
                <a:latin typeface="Roboto" panose="020B0604020202020204" pitchFamily="2" charset="0"/>
              </a:rPr>
              <a:t>Stock Code: Product (item) code. Nominal, a 5-digit integral number uniquely assigned to each distinct product.</a:t>
            </a:r>
          </a:p>
          <a:p>
            <a:pPr algn="l">
              <a:buFont typeface="Arial" panose="020B0604020202020204" pitchFamily="34" charset="0"/>
              <a:buChar char="•"/>
            </a:pPr>
            <a:r>
              <a:rPr lang="en-US" sz="1400" b="0" i="0" dirty="0">
                <a:solidFill>
                  <a:schemeClr val="bg2">
                    <a:lumMod val="10000"/>
                  </a:schemeClr>
                </a:solidFill>
                <a:effectLst/>
                <a:latin typeface="Roboto" panose="020B0604020202020204" pitchFamily="2" charset="0"/>
              </a:rPr>
              <a:t>Description: Product (item) name. Nominal.</a:t>
            </a:r>
          </a:p>
          <a:p>
            <a:pPr algn="l">
              <a:buFont typeface="Arial" panose="020B0604020202020204" pitchFamily="34" charset="0"/>
              <a:buChar char="•"/>
            </a:pPr>
            <a:r>
              <a:rPr lang="en-US" sz="1400" b="0" i="0" dirty="0">
                <a:solidFill>
                  <a:schemeClr val="bg2">
                    <a:lumMod val="10000"/>
                  </a:schemeClr>
                </a:solidFill>
                <a:effectLst/>
                <a:latin typeface="Roboto" panose="020B0604020202020204" pitchFamily="2" charset="0"/>
              </a:rPr>
              <a:t>Quantity: The quantities of each product (item) per transaction. Numeric.</a:t>
            </a:r>
          </a:p>
          <a:p>
            <a:pPr algn="l">
              <a:buFont typeface="Arial" panose="020B0604020202020204" pitchFamily="34" charset="0"/>
              <a:buChar char="•"/>
            </a:pPr>
            <a:r>
              <a:rPr lang="en-US" sz="1400" b="0" i="0" dirty="0">
                <a:solidFill>
                  <a:schemeClr val="bg2">
                    <a:lumMod val="10000"/>
                  </a:schemeClr>
                </a:solidFill>
                <a:effectLst/>
                <a:latin typeface="Roboto" panose="020B0604020202020204" pitchFamily="2" charset="0"/>
              </a:rPr>
              <a:t>Invoice Date: Invoice Date and time. Numeric, the day and time when each transaction was generated.</a:t>
            </a:r>
          </a:p>
          <a:p>
            <a:pPr algn="l">
              <a:buFont typeface="Arial" panose="020B0604020202020204" pitchFamily="34" charset="0"/>
              <a:buChar char="•"/>
            </a:pPr>
            <a:r>
              <a:rPr lang="en-US" sz="1400" b="0" i="0" dirty="0">
                <a:solidFill>
                  <a:schemeClr val="bg2">
                    <a:lumMod val="10000"/>
                  </a:schemeClr>
                </a:solidFill>
                <a:effectLst/>
                <a:latin typeface="Roboto" panose="020B0604020202020204" pitchFamily="2" charset="0"/>
              </a:rPr>
              <a:t>Unit Price: Unit price. Numeric, Product price per unit in sterling.</a:t>
            </a:r>
          </a:p>
          <a:p>
            <a:pPr algn="l">
              <a:buFont typeface="Arial" panose="020B0604020202020204" pitchFamily="34" charset="0"/>
              <a:buChar char="•"/>
            </a:pPr>
            <a:r>
              <a:rPr lang="en-US" sz="1400" b="0" i="0" dirty="0">
                <a:solidFill>
                  <a:schemeClr val="bg2">
                    <a:lumMod val="10000"/>
                  </a:schemeClr>
                </a:solidFill>
                <a:effectLst/>
                <a:latin typeface="Roboto" panose="020B0604020202020204" pitchFamily="2" charset="0"/>
              </a:rPr>
              <a:t>Customer ID: Customer number. Nominal, a 5-digit integral number uniquely assigned to each customer.</a:t>
            </a:r>
          </a:p>
          <a:p>
            <a:pPr algn="l">
              <a:buFont typeface="Arial" panose="020B0604020202020204" pitchFamily="34" charset="0"/>
              <a:buChar char="•"/>
            </a:pPr>
            <a:r>
              <a:rPr lang="en-US" sz="1400" b="0" i="0" dirty="0">
                <a:solidFill>
                  <a:schemeClr val="bg2">
                    <a:lumMod val="10000"/>
                  </a:schemeClr>
                </a:solidFill>
                <a:effectLst/>
                <a:latin typeface="Roboto" panose="020B0604020202020204" pitchFamily="2" charset="0"/>
              </a:rPr>
              <a:t>Country: Country name. Nominal, the name of the country where each customer resides.</a:t>
            </a:r>
          </a:p>
          <a:p>
            <a:pPr>
              <a:buClr>
                <a:schemeClr val="bg2">
                  <a:lumMod val="10000"/>
                </a:schemeClr>
              </a:buClr>
              <a:buFont typeface="Arial" panose="020B0604020202020204" pitchFamily="34" charset="0"/>
              <a:buChar char="•"/>
            </a:pPr>
            <a:endParaRPr lang="en-IN" sz="1600" dirty="0">
              <a:solidFill>
                <a:schemeClr val="bg2">
                  <a:lumMod val="10000"/>
                </a:schemeClr>
              </a:solidFill>
            </a:endParaRPr>
          </a:p>
        </p:txBody>
      </p:sp>
    </p:spTree>
    <p:extLst>
      <p:ext uri="{BB962C8B-B14F-4D97-AF65-F5344CB8AC3E}">
        <p14:creationId xmlns:p14="http://schemas.microsoft.com/office/powerpoint/2010/main" val="3652978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Data Cleaning</a:t>
            </a:r>
            <a:endParaRPr sz="3200" b="1" u="sng" dirty="0">
              <a:solidFill>
                <a:srgbClr val="C00000"/>
              </a:solidFill>
              <a:latin typeface="+mn-lt"/>
              <a:ea typeface="Montserrat"/>
              <a:cs typeface="Montserrat"/>
              <a:sym typeface="Montserrat"/>
            </a:endParaRPr>
          </a:p>
        </p:txBody>
      </p:sp>
      <p:sp>
        <p:nvSpPr>
          <p:cNvPr id="2" name="Text Placeholder 1">
            <a:extLst>
              <a:ext uri="{FF2B5EF4-FFF2-40B4-BE49-F238E27FC236}">
                <a16:creationId xmlns:a16="http://schemas.microsoft.com/office/drawing/2014/main" id="{747FF548-C7D1-4219-B147-06AE2F2D42FD}"/>
              </a:ext>
            </a:extLst>
          </p:cNvPr>
          <p:cNvSpPr>
            <a:spLocks noGrp="1"/>
          </p:cNvSpPr>
          <p:nvPr>
            <p:ph type="body" idx="1"/>
          </p:nvPr>
        </p:nvSpPr>
        <p:spPr>
          <a:xfrm>
            <a:off x="311700" y="1152474"/>
            <a:ext cx="8520600" cy="3764299"/>
          </a:xfrm>
        </p:spPr>
        <p:txBody>
          <a:bodyPr/>
          <a:lstStyle/>
          <a:p>
            <a:pPr>
              <a:buClr>
                <a:schemeClr val="bg2">
                  <a:lumMod val="10000"/>
                </a:schemeClr>
              </a:buClr>
              <a:buFont typeface="Arial" panose="020B0604020202020204" pitchFamily="34" charset="0"/>
              <a:buChar char="•"/>
            </a:pPr>
            <a:r>
              <a:rPr lang="en-IN" sz="1600" dirty="0">
                <a:solidFill>
                  <a:schemeClr val="bg2">
                    <a:lumMod val="10000"/>
                  </a:schemeClr>
                </a:solidFill>
              </a:rPr>
              <a:t>The dataset contains 541909 rows and 8 columns.</a:t>
            </a:r>
          </a:p>
          <a:p>
            <a:pPr>
              <a:buClr>
                <a:schemeClr val="bg2">
                  <a:lumMod val="10000"/>
                </a:schemeClr>
              </a:buClr>
              <a:buFont typeface="Arial" panose="020B0604020202020204" pitchFamily="34" charset="0"/>
              <a:buChar char="•"/>
            </a:pPr>
            <a:r>
              <a:rPr lang="en-IN" sz="1600" dirty="0">
                <a:solidFill>
                  <a:schemeClr val="bg2">
                    <a:lumMod val="10000"/>
                  </a:schemeClr>
                </a:solidFill>
              </a:rPr>
              <a:t>It contains 3 numerical,4 categorical and 1 datetime variable.</a:t>
            </a:r>
          </a:p>
          <a:p>
            <a:pPr>
              <a:buClr>
                <a:schemeClr val="bg2">
                  <a:lumMod val="10000"/>
                </a:schemeClr>
              </a:buClr>
              <a:buFont typeface="Arial" panose="020B0604020202020204" pitchFamily="34" charset="0"/>
              <a:buChar char="•"/>
            </a:pPr>
            <a:endParaRPr lang="en-IN" sz="1600" dirty="0">
              <a:solidFill>
                <a:schemeClr val="bg2">
                  <a:lumMod val="10000"/>
                </a:schemeClr>
              </a:solidFill>
            </a:endParaRPr>
          </a:p>
        </p:txBody>
      </p:sp>
      <p:pic>
        <p:nvPicPr>
          <p:cNvPr id="4" name="Picture 3">
            <a:extLst>
              <a:ext uri="{FF2B5EF4-FFF2-40B4-BE49-F238E27FC236}">
                <a16:creationId xmlns:a16="http://schemas.microsoft.com/office/drawing/2014/main" id="{90BCCB27-AFD3-4B23-8A8A-AF3F80DC3CBC}"/>
              </a:ext>
            </a:extLst>
          </p:cNvPr>
          <p:cNvPicPr>
            <a:picLocks noChangeAspect="1"/>
          </p:cNvPicPr>
          <p:nvPr/>
        </p:nvPicPr>
        <p:blipFill>
          <a:blip r:embed="rId3"/>
          <a:stretch>
            <a:fillRect/>
          </a:stretch>
        </p:blipFill>
        <p:spPr>
          <a:xfrm>
            <a:off x="760609" y="2061148"/>
            <a:ext cx="1836579" cy="1861613"/>
          </a:xfrm>
          <a:prstGeom prst="rect">
            <a:avLst/>
          </a:prstGeom>
          <a:effectLst>
            <a:outerShdw blurRad="215900" dist="50800" dir="5400000" algn="ctr" rotWithShape="0">
              <a:srgbClr val="000000">
                <a:alpha val="71000"/>
              </a:srgbClr>
            </a:outerShdw>
          </a:effectLst>
        </p:spPr>
      </p:pic>
      <p:pic>
        <p:nvPicPr>
          <p:cNvPr id="6" name="Picture 5">
            <a:extLst>
              <a:ext uri="{FF2B5EF4-FFF2-40B4-BE49-F238E27FC236}">
                <a16:creationId xmlns:a16="http://schemas.microsoft.com/office/drawing/2014/main" id="{30D73242-F58C-4FC3-861E-58644AE3C534}"/>
              </a:ext>
            </a:extLst>
          </p:cNvPr>
          <p:cNvPicPr>
            <a:picLocks noChangeAspect="1"/>
          </p:cNvPicPr>
          <p:nvPr/>
        </p:nvPicPr>
        <p:blipFill>
          <a:blip r:embed="rId4"/>
          <a:stretch>
            <a:fillRect/>
          </a:stretch>
        </p:blipFill>
        <p:spPr>
          <a:xfrm>
            <a:off x="741558" y="4074807"/>
            <a:ext cx="1874682" cy="716342"/>
          </a:xfrm>
          <a:prstGeom prst="rect">
            <a:avLst/>
          </a:prstGeom>
          <a:effectLst>
            <a:outerShdw blurRad="330200" dist="50800" dir="5400000" algn="ctr" rotWithShape="0">
              <a:srgbClr val="000000">
                <a:alpha val="73000"/>
              </a:srgbClr>
            </a:outerShdw>
          </a:effectLst>
        </p:spPr>
      </p:pic>
      <p:pic>
        <p:nvPicPr>
          <p:cNvPr id="8" name="Picture 7">
            <a:extLst>
              <a:ext uri="{FF2B5EF4-FFF2-40B4-BE49-F238E27FC236}">
                <a16:creationId xmlns:a16="http://schemas.microsoft.com/office/drawing/2014/main" id="{E24EE6C1-BC19-4BC4-9F71-1EA3EBA88495}"/>
              </a:ext>
            </a:extLst>
          </p:cNvPr>
          <p:cNvPicPr>
            <a:picLocks noChangeAspect="1"/>
          </p:cNvPicPr>
          <p:nvPr/>
        </p:nvPicPr>
        <p:blipFill>
          <a:blip r:embed="rId5"/>
          <a:stretch>
            <a:fillRect/>
          </a:stretch>
        </p:blipFill>
        <p:spPr>
          <a:xfrm>
            <a:off x="6194544" y="4074088"/>
            <a:ext cx="2042551" cy="716342"/>
          </a:xfrm>
          <a:prstGeom prst="rect">
            <a:avLst/>
          </a:prstGeom>
          <a:effectLst>
            <a:outerShdw blurRad="317500" dist="50800" dir="5400000" algn="ctr" rotWithShape="0">
              <a:srgbClr val="000000">
                <a:alpha val="56000"/>
              </a:srgbClr>
            </a:outerShdw>
          </a:effectLst>
        </p:spPr>
      </p:pic>
      <p:pic>
        <p:nvPicPr>
          <p:cNvPr id="10" name="Picture 9">
            <a:extLst>
              <a:ext uri="{FF2B5EF4-FFF2-40B4-BE49-F238E27FC236}">
                <a16:creationId xmlns:a16="http://schemas.microsoft.com/office/drawing/2014/main" id="{02B05C55-15CA-4247-9D77-1A07465DF8AF}"/>
              </a:ext>
            </a:extLst>
          </p:cNvPr>
          <p:cNvPicPr>
            <a:picLocks noChangeAspect="1"/>
          </p:cNvPicPr>
          <p:nvPr/>
        </p:nvPicPr>
        <p:blipFill>
          <a:blip r:embed="rId6"/>
          <a:stretch>
            <a:fillRect/>
          </a:stretch>
        </p:blipFill>
        <p:spPr>
          <a:xfrm>
            <a:off x="6194545" y="2061148"/>
            <a:ext cx="2042550" cy="1920266"/>
          </a:xfrm>
          <a:prstGeom prst="rect">
            <a:avLst/>
          </a:prstGeom>
          <a:effectLst>
            <a:outerShdw blurRad="368300" dist="50800" dir="5400000" algn="ctr" rotWithShape="0">
              <a:srgbClr val="000000">
                <a:alpha val="53000"/>
              </a:srgbClr>
            </a:outerShdw>
          </a:effectLst>
        </p:spPr>
      </p:pic>
      <p:sp>
        <p:nvSpPr>
          <p:cNvPr id="12" name="Rectangle: Rounded Corners 11">
            <a:extLst>
              <a:ext uri="{FF2B5EF4-FFF2-40B4-BE49-F238E27FC236}">
                <a16:creationId xmlns:a16="http://schemas.microsoft.com/office/drawing/2014/main" id="{6FA57052-198B-4362-9CCA-B6E09242F68E}"/>
              </a:ext>
            </a:extLst>
          </p:cNvPr>
          <p:cNvSpPr/>
          <p:nvPr/>
        </p:nvSpPr>
        <p:spPr>
          <a:xfrm>
            <a:off x="3614715" y="2139231"/>
            <a:ext cx="1381821" cy="432519"/>
          </a:xfrm>
          <a:prstGeom prst="roundRect">
            <a:avLst/>
          </a:prstGeom>
          <a:solidFill>
            <a:schemeClr val="bg2">
              <a:lumMod val="90000"/>
            </a:schemeClr>
          </a:solidFill>
          <a:ln>
            <a:noFill/>
          </a:ln>
          <a:effectLst>
            <a:outerShdw blurRad="304800" dist="50800" dir="5400000" algn="ctr" rotWithShape="0">
              <a:srgbClr val="000000">
                <a:alpha val="5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dirty="0"/>
              <a:t>Before</a:t>
            </a:r>
            <a:endParaRPr lang="en-IN" sz="2000" b="1" u="sng" dirty="0"/>
          </a:p>
        </p:txBody>
      </p:sp>
      <p:sp>
        <p:nvSpPr>
          <p:cNvPr id="13" name="Arrow: Left 12">
            <a:extLst>
              <a:ext uri="{FF2B5EF4-FFF2-40B4-BE49-F238E27FC236}">
                <a16:creationId xmlns:a16="http://schemas.microsoft.com/office/drawing/2014/main" id="{FA19A915-0E17-4A9E-B596-82C112FF517F}"/>
              </a:ext>
            </a:extLst>
          </p:cNvPr>
          <p:cNvSpPr/>
          <p:nvPr/>
        </p:nvSpPr>
        <p:spPr>
          <a:xfrm>
            <a:off x="2721601" y="2309502"/>
            <a:ext cx="768701" cy="187377"/>
          </a:xfrm>
          <a:prstGeom prst="lef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D2A9C019-5FE6-4C92-9FDE-3739F87FE869}"/>
              </a:ext>
            </a:extLst>
          </p:cNvPr>
          <p:cNvSpPr/>
          <p:nvPr/>
        </p:nvSpPr>
        <p:spPr>
          <a:xfrm>
            <a:off x="3870501" y="3397463"/>
            <a:ext cx="1402998" cy="432519"/>
          </a:xfrm>
          <a:prstGeom prst="roundRect">
            <a:avLst/>
          </a:prstGeom>
          <a:solidFill>
            <a:schemeClr val="bg2">
              <a:lumMod val="90000"/>
            </a:schemeClr>
          </a:solidFill>
          <a:ln>
            <a:noFill/>
          </a:ln>
          <a:effectLst>
            <a:outerShdw blurRad="266700" dist="50800" dir="5400000" algn="ctr" rotWithShape="0">
              <a:srgbClr val="000000">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dirty="0"/>
              <a:t>After</a:t>
            </a:r>
            <a:endParaRPr lang="en-IN" sz="2000" b="1" u="sng" dirty="0"/>
          </a:p>
        </p:txBody>
      </p:sp>
      <p:sp>
        <p:nvSpPr>
          <p:cNvPr id="15" name="Arrow: Right 14">
            <a:extLst>
              <a:ext uri="{FF2B5EF4-FFF2-40B4-BE49-F238E27FC236}">
                <a16:creationId xmlns:a16="http://schemas.microsoft.com/office/drawing/2014/main" id="{E614DB45-B643-4B85-8D86-7803A13E8BA6}"/>
              </a:ext>
            </a:extLst>
          </p:cNvPr>
          <p:cNvSpPr/>
          <p:nvPr/>
        </p:nvSpPr>
        <p:spPr>
          <a:xfrm>
            <a:off x="5366478" y="3478423"/>
            <a:ext cx="764984" cy="198664"/>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18439912"/>
      </p:ext>
    </p:extLst>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217</TotalTime>
  <Words>1496</Words>
  <Application>Microsoft Office PowerPoint</Application>
  <PresentationFormat>On-screen Show (16:9)</PresentationFormat>
  <Paragraphs>289</Paragraphs>
  <Slides>41</Slides>
  <Notes>41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Wingdings</vt:lpstr>
      <vt:lpstr>Arial</vt:lpstr>
      <vt:lpstr>Montserrat</vt:lpstr>
      <vt:lpstr>Roboto</vt:lpstr>
      <vt:lpstr>Simple Light</vt:lpstr>
      <vt:lpstr>          Capstone Project-4  Online Retail Customer Segmentation  Submitted by:- Rinkesh Das Data Science Trainee, Almabetter Cohort Kaimur</vt:lpstr>
      <vt:lpstr>   Outline</vt:lpstr>
      <vt:lpstr>   Customer Segmentation</vt:lpstr>
      <vt:lpstr>   Customer Segmentation</vt:lpstr>
      <vt:lpstr>   Customer Segmentation</vt:lpstr>
      <vt:lpstr>   Problem Statement</vt:lpstr>
      <vt:lpstr>PowerPoint Presentation</vt:lpstr>
      <vt:lpstr>   Data Description</vt:lpstr>
      <vt:lpstr>   Data Cleaning</vt:lpstr>
      <vt:lpstr>   Exploratory Data Analysis (EDA)</vt:lpstr>
      <vt:lpstr>   Exploratory Data Analysis (EDA)</vt:lpstr>
      <vt:lpstr>   Exploratory Data Analysis (EDA)</vt:lpstr>
      <vt:lpstr>   Exploratory Data Analysis (EDA)</vt:lpstr>
      <vt:lpstr>   Exploratory Data Analysis (EDA)</vt:lpstr>
      <vt:lpstr>   Exploratory Data Analysis (EDA)</vt:lpstr>
      <vt:lpstr>   Exploratory Data Analysis (EDA)</vt:lpstr>
      <vt:lpstr>   Exploratory Data Analysis (EDA)</vt:lpstr>
      <vt:lpstr>   Conclusions from EDA</vt:lpstr>
      <vt:lpstr>   Correlation among variables</vt:lpstr>
      <vt:lpstr>   RFM Analysis</vt:lpstr>
      <vt:lpstr>   Data Preprocessing</vt:lpstr>
      <vt:lpstr>   Data Preprocessing</vt:lpstr>
      <vt:lpstr>   Data Preprocessing</vt:lpstr>
      <vt:lpstr>   Data Preprocessing</vt:lpstr>
      <vt:lpstr>   Model Training and Implementation</vt:lpstr>
      <vt:lpstr>   KMeans Clustering</vt:lpstr>
      <vt:lpstr>   KMeans Clustering</vt:lpstr>
      <vt:lpstr>   KMeans Clustering</vt:lpstr>
      <vt:lpstr>   Agglomerative Clustering</vt:lpstr>
      <vt:lpstr>   Agglomerative Clustering</vt:lpstr>
      <vt:lpstr>   Agglomerative Clustering</vt:lpstr>
      <vt:lpstr>   DBSCAN</vt:lpstr>
      <vt:lpstr>   DBSCAN</vt:lpstr>
      <vt:lpstr>   Spectral Clustering</vt:lpstr>
      <vt:lpstr>   Spectral Clustering</vt:lpstr>
      <vt:lpstr>   Model Evaluation</vt:lpstr>
      <vt:lpstr>   Customer Distribution in the models</vt:lpstr>
      <vt:lpstr>   Model Validation</vt:lpstr>
      <vt:lpstr>   Conclusions from the model</vt:lpstr>
      <vt:lpstr>   Challenges Faced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Capstone Project-4  Online Retail Customer Segmentation  Submitted by:- Rinkesh Das Data Science Trainee, Almabetter Cohort Kaimur</dc:title>
  <cp:lastModifiedBy>Rinkesh</cp:lastModifiedBy>
  <cp:revision>8</cp:revision>
  <dcterms:modified xsi:type="dcterms:W3CDTF">2023-01-20T15:09:54Z</dcterms:modified>
</cp:coreProperties>
</file>